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1"/>
    <p:sldMasterId id="2147483672" r:id="rId2"/>
  </p:sldMasterIdLst>
  <p:notesMasterIdLst>
    <p:notesMasterId r:id="rId64"/>
  </p:notesMasterIdLst>
  <p:handoutMasterIdLst>
    <p:handoutMasterId r:id="rId65"/>
  </p:handoutMasterIdLst>
  <p:sldIdLst>
    <p:sldId id="296" r:id="rId3"/>
    <p:sldId id="302" r:id="rId4"/>
    <p:sldId id="715" r:id="rId5"/>
    <p:sldId id="716" r:id="rId6"/>
    <p:sldId id="885" r:id="rId7"/>
    <p:sldId id="886" r:id="rId8"/>
    <p:sldId id="887" r:id="rId9"/>
    <p:sldId id="717" r:id="rId10"/>
    <p:sldId id="888" r:id="rId11"/>
    <p:sldId id="889" r:id="rId12"/>
    <p:sldId id="890" r:id="rId13"/>
    <p:sldId id="891" r:id="rId14"/>
    <p:sldId id="892" r:id="rId15"/>
    <p:sldId id="718" r:id="rId16"/>
    <p:sldId id="893" r:id="rId17"/>
    <p:sldId id="894" r:id="rId18"/>
    <p:sldId id="895" r:id="rId19"/>
    <p:sldId id="896" r:id="rId20"/>
    <p:sldId id="897" r:id="rId21"/>
    <p:sldId id="898" r:id="rId22"/>
    <p:sldId id="899" r:id="rId23"/>
    <p:sldId id="900" r:id="rId24"/>
    <p:sldId id="901" r:id="rId25"/>
    <p:sldId id="902" r:id="rId26"/>
    <p:sldId id="903" r:id="rId27"/>
    <p:sldId id="904" r:id="rId28"/>
    <p:sldId id="905" r:id="rId29"/>
    <p:sldId id="906" r:id="rId30"/>
    <p:sldId id="907" r:id="rId31"/>
    <p:sldId id="910" r:id="rId32"/>
    <p:sldId id="908" r:id="rId33"/>
    <p:sldId id="909" r:id="rId34"/>
    <p:sldId id="911" r:id="rId35"/>
    <p:sldId id="912" r:id="rId36"/>
    <p:sldId id="913" r:id="rId37"/>
    <p:sldId id="914" r:id="rId38"/>
    <p:sldId id="915" r:id="rId39"/>
    <p:sldId id="917" r:id="rId40"/>
    <p:sldId id="918" r:id="rId41"/>
    <p:sldId id="916" r:id="rId42"/>
    <p:sldId id="919" r:id="rId43"/>
    <p:sldId id="920" r:id="rId44"/>
    <p:sldId id="921" r:id="rId45"/>
    <p:sldId id="922" r:id="rId46"/>
    <p:sldId id="923" r:id="rId47"/>
    <p:sldId id="924" r:id="rId48"/>
    <p:sldId id="925" r:id="rId49"/>
    <p:sldId id="926" r:id="rId50"/>
    <p:sldId id="927" r:id="rId51"/>
    <p:sldId id="928" r:id="rId52"/>
    <p:sldId id="929" r:id="rId53"/>
    <p:sldId id="930" r:id="rId54"/>
    <p:sldId id="931" r:id="rId55"/>
    <p:sldId id="932" r:id="rId56"/>
    <p:sldId id="933" r:id="rId57"/>
    <p:sldId id="934" r:id="rId58"/>
    <p:sldId id="935" r:id="rId59"/>
    <p:sldId id="936" r:id="rId60"/>
    <p:sldId id="937" r:id="rId61"/>
    <p:sldId id="938" r:id="rId62"/>
    <p:sldId id="939" r:id="rId63"/>
  </p:sldIdLst>
  <p:sldSz cx="9144000" cy="6858000" type="screen4x3"/>
  <p:notesSz cx="6735763" cy="98663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4224">
          <p15:clr>
            <a:srgbClr val="A4A3A4"/>
          </p15:clr>
        </p15:guide>
        <p15:guide id="2" pos="2880">
          <p15:clr>
            <a:srgbClr val="A4A3A4"/>
          </p15:clr>
        </p15:guide>
      </p15:sldGuideLst>
    </p:ext>
    <p:ext uri="{2D200454-40CA-4A62-9FC3-DE9A4176ACB9}">
      <p15:notesGuideLst xmlns:p15="http://schemas.microsoft.com/office/powerpoint/2012/main">
        <p15:guide id="1" orient="horz" pos="3108">
          <p15:clr>
            <a:srgbClr val="A4A3A4"/>
          </p15:clr>
        </p15:guide>
        <p15:guide id="2" pos="212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 泳昊" initials="许" lastIdx="3" clrIdx="0">
    <p:extLst>
      <p:ext uri="{19B8F6BF-5375-455C-9EA6-DF929625EA0E}">
        <p15:presenceInfo xmlns:p15="http://schemas.microsoft.com/office/powerpoint/2012/main" userId="6a47a3425a77e7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1434"/>
    <a:srgbClr val="FF9966"/>
    <a:srgbClr val="028056"/>
    <a:srgbClr val="0000FF"/>
    <a:srgbClr val="578200"/>
    <a:srgbClr val="007976"/>
    <a:srgbClr val="006666"/>
    <a:srgbClr val="008080"/>
    <a:srgbClr val="0889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1865" autoAdjust="0"/>
  </p:normalViewPr>
  <p:slideViewPr>
    <p:cSldViewPr>
      <p:cViewPr varScale="1">
        <p:scale>
          <a:sx n="79" d="100"/>
          <a:sy n="79" d="100"/>
        </p:scale>
        <p:origin x="1344" y="72"/>
      </p:cViewPr>
      <p:guideLst>
        <p:guide orient="horz" pos="4224"/>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2208"/>
    </p:cViewPr>
  </p:sorterViewPr>
  <p:notesViewPr>
    <p:cSldViewPr>
      <p:cViewPr varScale="1">
        <p:scale>
          <a:sx n="62" d="100"/>
          <a:sy n="62" d="100"/>
        </p:scale>
        <p:origin x="-1722" y="-72"/>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29653-906E-4529-AF53-F4EB07AABD1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88614102-EBA4-488D-B5D6-60C6C8786BCB}">
      <dgm:prSet/>
      <dgm:spPr/>
      <dgm:t>
        <a:bodyPr/>
        <a:lstStyle/>
        <a:p>
          <a:r>
            <a:rPr lang="en-US" altLang="zh-CN" dirty="0">
              <a:latin typeface="Times New Roman" panose="02020603050405020304" pitchFamily="18" charset="0"/>
              <a:cs typeface="Times New Roman" panose="02020603050405020304" pitchFamily="18" charset="0"/>
            </a:rPr>
            <a:t>Introduction</a:t>
          </a:r>
        </a:p>
      </dgm:t>
    </dgm:pt>
    <dgm:pt modelId="{4CB2D89C-A7F6-42C8-AAC0-90D67B8F5619}" type="parTrans" cxnId="{751AA71A-7A66-43AF-8C2C-76A7B79C814C}">
      <dgm:prSet/>
      <dgm:spPr/>
      <dgm:t>
        <a:bodyPr/>
        <a:lstStyle/>
        <a:p>
          <a:endParaRPr lang="zh-CN" altLang="en-US">
            <a:latin typeface="Times New Roman" panose="02020603050405020304" pitchFamily="18" charset="0"/>
            <a:cs typeface="Times New Roman" panose="02020603050405020304" pitchFamily="18" charset="0"/>
          </a:endParaRPr>
        </a:p>
      </dgm:t>
    </dgm:pt>
    <dgm:pt modelId="{FAFB3947-ED75-4D23-BF62-4C815A19CC9F}" type="sibTrans" cxnId="{751AA71A-7A66-43AF-8C2C-76A7B79C814C}">
      <dgm:prSet/>
      <dgm:spPr/>
      <dgm:t>
        <a:bodyPr/>
        <a:lstStyle/>
        <a:p>
          <a:endParaRPr lang="zh-CN" altLang="en-US">
            <a:latin typeface="Times New Roman" panose="02020603050405020304" pitchFamily="18" charset="0"/>
            <a:cs typeface="Times New Roman" panose="02020603050405020304" pitchFamily="18" charset="0"/>
          </a:endParaRPr>
        </a:p>
      </dgm:t>
    </dgm:pt>
    <dgm:pt modelId="{D5BD5B1A-E6C3-4107-9EB6-E50F990ECCF4}">
      <dgm:prSet/>
      <dgm:spPr/>
      <dgm:t>
        <a:bodyPr/>
        <a:lstStyle/>
        <a:p>
          <a:r>
            <a:rPr lang="en-US" altLang="zh-CN" dirty="0">
              <a:latin typeface="Times New Roman" panose="02020603050405020304" pitchFamily="18" charset="0"/>
              <a:cs typeface="Times New Roman" panose="02020603050405020304" pitchFamily="18" charset="0"/>
            </a:rPr>
            <a:t>Propensity Score Matching</a:t>
          </a:r>
          <a:endParaRPr lang="zh-CN" altLang="zh-CN" dirty="0">
            <a:latin typeface="Times New Roman" panose="02020603050405020304" pitchFamily="18" charset="0"/>
            <a:cs typeface="Times New Roman" panose="02020603050405020304" pitchFamily="18" charset="0"/>
          </a:endParaRPr>
        </a:p>
      </dgm:t>
    </dgm:pt>
    <dgm:pt modelId="{F33DD697-5C9F-4464-8CE4-DB9294F89C60}" type="parTrans" cxnId="{1EFD4424-FC32-4176-BD0C-9BDAD38C9CFF}">
      <dgm:prSet/>
      <dgm:spPr/>
      <dgm:t>
        <a:bodyPr/>
        <a:lstStyle/>
        <a:p>
          <a:endParaRPr lang="zh-CN" altLang="en-US">
            <a:latin typeface="Times New Roman" panose="02020603050405020304" pitchFamily="18" charset="0"/>
            <a:cs typeface="Times New Roman" panose="02020603050405020304" pitchFamily="18" charset="0"/>
          </a:endParaRPr>
        </a:p>
      </dgm:t>
    </dgm:pt>
    <dgm:pt modelId="{B573A366-2FAF-4A44-A8DF-10FB8FF61AA1}" type="sibTrans" cxnId="{1EFD4424-FC32-4176-BD0C-9BDAD38C9CFF}">
      <dgm:prSet/>
      <dgm:spPr/>
      <dgm:t>
        <a:bodyPr/>
        <a:lstStyle/>
        <a:p>
          <a:endParaRPr lang="zh-CN" altLang="en-US">
            <a:latin typeface="Times New Roman" panose="02020603050405020304" pitchFamily="18" charset="0"/>
            <a:cs typeface="Times New Roman" panose="02020603050405020304" pitchFamily="18" charset="0"/>
          </a:endParaRPr>
        </a:p>
      </dgm:t>
    </dgm:pt>
    <dgm:pt modelId="{C1AADF34-AB77-4156-A09E-5D3FD5E40D45}">
      <dgm:prSet/>
      <dgm:spPr/>
      <dgm:t>
        <a:bodyPr/>
        <a:lstStyle/>
        <a:p>
          <a:r>
            <a:rPr lang="en-US" altLang="zh-CN" dirty="0">
              <a:latin typeface="Times New Roman" panose="02020603050405020304" pitchFamily="18" charset="0"/>
              <a:cs typeface="Times New Roman" panose="02020603050405020304" pitchFamily="18" charset="0"/>
            </a:rPr>
            <a:t>Synthetic Control</a:t>
          </a:r>
          <a:endParaRPr lang="zh-CN" altLang="zh-CN" dirty="0">
            <a:latin typeface="Times New Roman" panose="02020603050405020304" pitchFamily="18" charset="0"/>
            <a:cs typeface="Times New Roman" panose="02020603050405020304" pitchFamily="18" charset="0"/>
          </a:endParaRPr>
        </a:p>
      </dgm:t>
    </dgm:pt>
    <dgm:pt modelId="{12399463-D076-4BC2-B5C0-BE825C9C1B66}" type="parTrans" cxnId="{93771C53-D4C5-431B-8D6F-EA7FEBE419C7}">
      <dgm:prSet/>
      <dgm:spPr/>
      <dgm:t>
        <a:bodyPr/>
        <a:lstStyle/>
        <a:p>
          <a:endParaRPr lang="zh-CN" altLang="en-US">
            <a:latin typeface="Times New Roman" panose="02020603050405020304" pitchFamily="18" charset="0"/>
            <a:cs typeface="Times New Roman" panose="02020603050405020304" pitchFamily="18" charset="0"/>
          </a:endParaRPr>
        </a:p>
      </dgm:t>
    </dgm:pt>
    <dgm:pt modelId="{D9765D69-D3FA-4BA5-802A-A17FF28C6DA9}" type="sibTrans" cxnId="{93771C53-D4C5-431B-8D6F-EA7FEBE419C7}">
      <dgm:prSet/>
      <dgm:spPr/>
      <dgm:t>
        <a:bodyPr/>
        <a:lstStyle/>
        <a:p>
          <a:endParaRPr lang="zh-CN" altLang="en-US">
            <a:latin typeface="Times New Roman" panose="02020603050405020304" pitchFamily="18" charset="0"/>
            <a:cs typeface="Times New Roman" panose="02020603050405020304" pitchFamily="18" charset="0"/>
          </a:endParaRPr>
        </a:p>
      </dgm:t>
    </dgm:pt>
    <dgm:pt modelId="{0AC28F20-80D1-4334-BC04-37222C6B6F3A}" type="pres">
      <dgm:prSet presAssocID="{55C29653-906E-4529-AF53-F4EB07AABD18}" presName="linearFlow" presStyleCnt="0">
        <dgm:presLayoutVars>
          <dgm:dir/>
          <dgm:resizeHandles val="exact"/>
        </dgm:presLayoutVars>
      </dgm:prSet>
      <dgm:spPr/>
    </dgm:pt>
    <dgm:pt modelId="{7D5616A8-2C29-46F0-8709-CA03C9BAEB14}" type="pres">
      <dgm:prSet presAssocID="{88614102-EBA4-488D-B5D6-60C6C8786BCB}" presName="composite" presStyleCnt="0"/>
      <dgm:spPr/>
    </dgm:pt>
    <dgm:pt modelId="{0FAE4BC0-AC8E-4EE1-A809-020F0EF116F2}" type="pres">
      <dgm:prSet presAssocID="{88614102-EBA4-488D-B5D6-60C6C8786BCB}" presName="imgShp" presStyleLbl="fgImgPlace1" presStyleIdx="0" presStyleCnt="3"/>
      <dgm:spPr/>
    </dgm:pt>
    <dgm:pt modelId="{7768277B-4E15-4585-9E79-C3BD4EDCFD80}" type="pres">
      <dgm:prSet presAssocID="{88614102-EBA4-488D-B5D6-60C6C8786BCB}" presName="txShp" presStyleLbl="node1" presStyleIdx="0" presStyleCnt="3">
        <dgm:presLayoutVars>
          <dgm:bulletEnabled val="1"/>
        </dgm:presLayoutVars>
      </dgm:prSet>
      <dgm:spPr/>
    </dgm:pt>
    <dgm:pt modelId="{185905EE-C2C6-4856-BFC9-C460039669E3}" type="pres">
      <dgm:prSet presAssocID="{FAFB3947-ED75-4D23-BF62-4C815A19CC9F}" presName="spacing" presStyleCnt="0"/>
      <dgm:spPr/>
    </dgm:pt>
    <dgm:pt modelId="{395C1C9C-D64A-4AD7-A9F2-A2F63CC48C24}" type="pres">
      <dgm:prSet presAssocID="{D5BD5B1A-E6C3-4107-9EB6-E50F990ECCF4}" presName="composite" presStyleCnt="0"/>
      <dgm:spPr/>
    </dgm:pt>
    <dgm:pt modelId="{C9447599-BE6D-4F74-8B98-8A8466421C94}" type="pres">
      <dgm:prSet presAssocID="{D5BD5B1A-E6C3-4107-9EB6-E50F990ECCF4}" presName="imgShp" presStyleLbl="fgImgPlace1" presStyleIdx="1" presStyleCnt="3"/>
      <dgm:spPr/>
    </dgm:pt>
    <dgm:pt modelId="{84B303D2-AD11-4154-AF2E-D797E8F69334}" type="pres">
      <dgm:prSet presAssocID="{D5BD5B1A-E6C3-4107-9EB6-E50F990ECCF4}" presName="txShp" presStyleLbl="node1" presStyleIdx="1" presStyleCnt="3">
        <dgm:presLayoutVars>
          <dgm:bulletEnabled val="1"/>
        </dgm:presLayoutVars>
      </dgm:prSet>
      <dgm:spPr/>
    </dgm:pt>
    <dgm:pt modelId="{D6012E0C-9FB4-40B3-8ED8-08C3035F198E}" type="pres">
      <dgm:prSet presAssocID="{B573A366-2FAF-4A44-A8DF-10FB8FF61AA1}" presName="spacing" presStyleCnt="0"/>
      <dgm:spPr/>
    </dgm:pt>
    <dgm:pt modelId="{8C3505DF-DC6F-497B-90B8-4C8F98715235}" type="pres">
      <dgm:prSet presAssocID="{C1AADF34-AB77-4156-A09E-5D3FD5E40D45}" presName="composite" presStyleCnt="0"/>
      <dgm:spPr/>
    </dgm:pt>
    <dgm:pt modelId="{378BCDC3-1182-4273-A154-A6FAA47F16E4}" type="pres">
      <dgm:prSet presAssocID="{C1AADF34-AB77-4156-A09E-5D3FD5E40D45}" presName="imgShp" presStyleLbl="fgImgPlace1" presStyleIdx="2" presStyleCnt="3"/>
      <dgm:spPr/>
    </dgm:pt>
    <dgm:pt modelId="{B83DA8E3-B848-4911-98C7-270561392832}" type="pres">
      <dgm:prSet presAssocID="{C1AADF34-AB77-4156-A09E-5D3FD5E40D45}" presName="txShp" presStyleLbl="node1" presStyleIdx="2" presStyleCnt="3">
        <dgm:presLayoutVars>
          <dgm:bulletEnabled val="1"/>
        </dgm:presLayoutVars>
      </dgm:prSet>
      <dgm:spPr/>
    </dgm:pt>
  </dgm:ptLst>
  <dgm:cxnLst>
    <dgm:cxn modelId="{751AA71A-7A66-43AF-8C2C-76A7B79C814C}" srcId="{55C29653-906E-4529-AF53-F4EB07AABD18}" destId="{88614102-EBA4-488D-B5D6-60C6C8786BCB}" srcOrd="0" destOrd="0" parTransId="{4CB2D89C-A7F6-42C8-AAC0-90D67B8F5619}" sibTransId="{FAFB3947-ED75-4D23-BF62-4C815A19CC9F}"/>
    <dgm:cxn modelId="{1EFD4424-FC32-4176-BD0C-9BDAD38C9CFF}" srcId="{55C29653-906E-4529-AF53-F4EB07AABD18}" destId="{D5BD5B1A-E6C3-4107-9EB6-E50F990ECCF4}" srcOrd="1" destOrd="0" parTransId="{F33DD697-5C9F-4464-8CE4-DB9294F89C60}" sibTransId="{B573A366-2FAF-4A44-A8DF-10FB8FF61AA1}"/>
    <dgm:cxn modelId="{181B936E-29DE-41BE-AAA6-8C5E86A38068}" type="presOf" srcId="{C1AADF34-AB77-4156-A09E-5D3FD5E40D45}" destId="{B83DA8E3-B848-4911-98C7-270561392832}" srcOrd="0" destOrd="0" presId="urn:microsoft.com/office/officeart/2005/8/layout/vList3"/>
    <dgm:cxn modelId="{93771C53-D4C5-431B-8D6F-EA7FEBE419C7}" srcId="{55C29653-906E-4529-AF53-F4EB07AABD18}" destId="{C1AADF34-AB77-4156-A09E-5D3FD5E40D45}" srcOrd="2" destOrd="0" parTransId="{12399463-D076-4BC2-B5C0-BE825C9C1B66}" sibTransId="{D9765D69-D3FA-4BA5-802A-A17FF28C6DA9}"/>
    <dgm:cxn modelId="{D38D4A9E-91E2-4D3D-88FB-50E6E91CF4FE}" type="presOf" srcId="{D5BD5B1A-E6C3-4107-9EB6-E50F990ECCF4}" destId="{84B303D2-AD11-4154-AF2E-D797E8F69334}" srcOrd="0" destOrd="0" presId="urn:microsoft.com/office/officeart/2005/8/layout/vList3"/>
    <dgm:cxn modelId="{CCFE66C5-E806-48C9-9F44-A30244D30B29}" type="presOf" srcId="{88614102-EBA4-488D-B5D6-60C6C8786BCB}" destId="{7768277B-4E15-4585-9E79-C3BD4EDCFD80}" srcOrd="0" destOrd="0" presId="urn:microsoft.com/office/officeart/2005/8/layout/vList3"/>
    <dgm:cxn modelId="{DB2C60D5-D0B5-4D6D-AC00-4E7324CE3706}" type="presOf" srcId="{55C29653-906E-4529-AF53-F4EB07AABD18}" destId="{0AC28F20-80D1-4334-BC04-37222C6B6F3A}" srcOrd="0" destOrd="0" presId="urn:microsoft.com/office/officeart/2005/8/layout/vList3"/>
    <dgm:cxn modelId="{B7C4E128-11FD-465B-B313-A1B25D5D2B2E}" type="presParOf" srcId="{0AC28F20-80D1-4334-BC04-37222C6B6F3A}" destId="{7D5616A8-2C29-46F0-8709-CA03C9BAEB14}" srcOrd="0" destOrd="0" presId="urn:microsoft.com/office/officeart/2005/8/layout/vList3"/>
    <dgm:cxn modelId="{9EE7BEFB-DE9B-467B-9F4A-C0B3C67331D7}" type="presParOf" srcId="{7D5616A8-2C29-46F0-8709-CA03C9BAEB14}" destId="{0FAE4BC0-AC8E-4EE1-A809-020F0EF116F2}" srcOrd="0" destOrd="0" presId="urn:microsoft.com/office/officeart/2005/8/layout/vList3"/>
    <dgm:cxn modelId="{49028F4E-4282-430E-9115-0772F1BA2A6D}" type="presParOf" srcId="{7D5616A8-2C29-46F0-8709-CA03C9BAEB14}" destId="{7768277B-4E15-4585-9E79-C3BD4EDCFD80}" srcOrd="1" destOrd="0" presId="urn:microsoft.com/office/officeart/2005/8/layout/vList3"/>
    <dgm:cxn modelId="{08621741-70B1-4BE5-A17A-418D842424E2}" type="presParOf" srcId="{0AC28F20-80D1-4334-BC04-37222C6B6F3A}" destId="{185905EE-C2C6-4856-BFC9-C460039669E3}" srcOrd="1" destOrd="0" presId="urn:microsoft.com/office/officeart/2005/8/layout/vList3"/>
    <dgm:cxn modelId="{0CD7C191-083B-406A-9B04-5ABCA10DA8D7}" type="presParOf" srcId="{0AC28F20-80D1-4334-BC04-37222C6B6F3A}" destId="{395C1C9C-D64A-4AD7-A9F2-A2F63CC48C24}" srcOrd="2" destOrd="0" presId="urn:microsoft.com/office/officeart/2005/8/layout/vList3"/>
    <dgm:cxn modelId="{C72C814F-5DCB-4E25-A7A2-D7C14F6BE9E4}" type="presParOf" srcId="{395C1C9C-D64A-4AD7-A9F2-A2F63CC48C24}" destId="{C9447599-BE6D-4F74-8B98-8A8466421C94}" srcOrd="0" destOrd="0" presId="urn:microsoft.com/office/officeart/2005/8/layout/vList3"/>
    <dgm:cxn modelId="{31E235CB-3807-46A3-A926-30F8E88D76B4}" type="presParOf" srcId="{395C1C9C-D64A-4AD7-A9F2-A2F63CC48C24}" destId="{84B303D2-AD11-4154-AF2E-D797E8F69334}" srcOrd="1" destOrd="0" presId="urn:microsoft.com/office/officeart/2005/8/layout/vList3"/>
    <dgm:cxn modelId="{3439257E-7535-4DB8-A8B4-FE4F0E0EC586}" type="presParOf" srcId="{0AC28F20-80D1-4334-BC04-37222C6B6F3A}" destId="{D6012E0C-9FB4-40B3-8ED8-08C3035F198E}" srcOrd="3" destOrd="0" presId="urn:microsoft.com/office/officeart/2005/8/layout/vList3"/>
    <dgm:cxn modelId="{23BADAEB-EA86-4BC0-B8D7-6EE1A8BE5BC6}" type="presParOf" srcId="{0AC28F20-80D1-4334-BC04-37222C6B6F3A}" destId="{8C3505DF-DC6F-497B-90B8-4C8F98715235}" srcOrd="4" destOrd="0" presId="urn:microsoft.com/office/officeart/2005/8/layout/vList3"/>
    <dgm:cxn modelId="{4C412E4B-7442-4D9C-9354-9825B3F698BA}" type="presParOf" srcId="{8C3505DF-DC6F-497B-90B8-4C8F98715235}" destId="{378BCDC3-1182-4273-A154-A6FAA47F16E4}" srcOrd="0" destOrd="0" presId="urn:microsoft.com/office/officeart/2005/8/layout/vList3"/>
    <dgm:cxn modelId="{A69ADAB9-12C2-4772-BA05-14629F45A627}" type="presParOf" srcId="{8C3505DF-DC6F-497B-90B8-4C8F98715235}" destId="{B83DA8E3-B848-4911-98C7-27056139283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277B-4E15-4585-9E79-C3BD4EDCFD80}">
      <dsp:nvSpPr>
        <dsp:cNvPr id="0" name=""/>
        <dsp:cNvSpPr/>
      </dsp:nvSpPr>
      <dsp:spPr>
        <a:xfrm rot="10800000">
          <a:off x="1199694" y="1681"/>
          <a:ext cx="3901821" cy="867618"/>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596" tIns="95250" rIns="17780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latin typeface="Times New Roman" panose="02020603050405020304" pitchFamily="18" charset="0"/>
              <a:cs typeface="Times New Roman" panose="02020603050405020304" pitchFamily="18" charset="0"/>
            </a:rPr>
            <a:t>Introduction</a:t>
          </a:r>
        </a:p>
      </dsp:txBody>
      <dsp:txXfrm rot="10800000">
        <a:off x="1416598" y="1681"/>
        <a:ext cx="3684917" cy="867618"/>
      </dsp:txXfrm>
    </dsp:sp>
    <dsp:sp modelId="{0FAE4BC0-AC8E-4EE1-A809-020F0EF116F2}">
      <dsp:nvSpPr>
        <dsp:cNvPr id="0" name=""/>
        <dsp:cNvSpPr/>
      </dsp:nvSpPr>
      <dsp:spPr>
        <a:xfrm>
          <a:off x="765884" y="1681"/>
          <a:ext cx="867618" cy="867618"/>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B303D2-AD11-4154-AF2E-D797E8F69334}">
      <dsp:nvSpPr>
        <dsp:cNvPr id="0" name=""/>
        <dsp:cNvSpPr/>
      </dsp:nvSpPr>
      <dsp:spPr>
        <a:xfrm rot="10800000">
          <a:off x="1199694" y="1128290"/>
          <a:ext cx="3901821" cy="867618"/>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596" tIns="95250" rIns="17780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latin typeface="Times New Roman" panose="02020603050405020304" pitchFamily="18" charset="0"/>
              <a:cs typeface="Times New Roman" panose="02020603050405020304" pitchFamily="18" charset="0"/>
            </a:rPr>
            <a:t>Propensity Score Matching</a:t>
          </a:r>
          <a:endParaRPr lang="zh-CN" altLang="zh-CN" sz="2500" kern="1200" dirty="0">
            <a:latin typeface="Times New Roman" panose="02020603050405020304" pitchFamily="18" charset="0"/>
            <a:cs typeface="Times New Roman" panose="02020603050405020304" pitchFamily="18" charset="0"/>
          </a:endParaRPr>
        </a:p>
      </dsp:txBody>
      <dsp:txXfrm rot="10800000">
        <a:off x="1416598" y="1128290"/>
        <a:ext cx="3684917" cy="867618"/>
      </dsp:txXfrm>
    </dsp:sp>
    <dsp:sp modelId="{C9447599-BE6D-4F74-8B98-8A8466421C94}">
      <dsp:nvSpPr>
        <dsp:cNvPr id="0" name=""/>
        <dsp:cNvSpPr/>
      </dsp:nvSpPr>
      <dsp:spPr>
        <a:xfrm>
          <a:off x="765884" y="1128290"/>
          <a:ext cx="867618" cy="867618"/>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3DA8E3-B848-4911-98C7-270561392832}">
      <dsp:nvSpPr>
        <dsp:cNvPr id="0" name=""/>
        <dsp:cNvSpPr/>
      </dsp:nvSpPr>
      <dsp:spPr>
        <a:xfrm rot="10800000">
          <a:off x="1199694" y="2254900"/>
          <a:ext cx="3901821" cy="867618"/>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2596" tIns="95250" rIns="17780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latin typeface="Times New Roman" panose="02020603050405020304" pitchFamily="18" charset="0"/>
              <a:cs typeface="Times New Roman" panose="02020603050405020304" pitchFamily="18" charset="0"/>
            </a:rPr>
            <a:t>Synthetic Control</a:t>
          </a:r>
          <a:endParaRPr lang="zh-CN" altLang="zh-CN" sz="2500" kern="1200" dirty="0">
            <a:latin typeface="Times New Roman" panose="02020603050405020304" pitchFamily="18" charset="0"/>
            <a:cs typeface="Times New Roman" panose="02020603050405020304" pitchFamily="18" charset="0"/>
          </a:endParaRPr>
        </a:p>
      </dsp:txBody>
      <dsp:txXfrm rot="10800000">
        <a:off x="1416598" y="2254900"/>
        <a:ext cx="3684917" cy="867618"/>
      </dsp:txXfrm>
    </dsp:sp>
    <dsp:sp modelId="{378BCDC3-1182-4273-A154-A6FAA47F16E4}">
      <dsp:nvSpPr>
        <dsp:cNvPr id="0" name=""/>
        <dsp:cNvSpPr/>
      </dsp:nvSpPr>
      <dsp:spPr>
        <a:xfrm>
          <a:off x="765884" y="2254900"/>
          <a:ext cx="867618" cy="867618"/>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70022B2-33E1-40B9-B46F-828D6595E5F5}"/>
              </a:ext>
            </a:extLst>
          </p:cNvPr>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a:p>
        </p:txBody>
      </p:sp>
      <p:sp>
        <p:nvSpPr>
          <p:cNvPr id="49155" name="Rectangle 3">
            <a:extLst>
              <a:ext uri="{FF2B5EF4-FFF2-40B4-BE49-F238E27FC236}">
                <a16:creationId xmlns:a16="http://schemas.microsoft.com/office/drawing/2014/main" id="{6464BBDC-DDEF-46D3-BC98-2793589A4F7F}"/>
              </a:ext>
            </a:extLst>
          </p:cNvPr>
          <p:cNvSpPr>
            <a:spLocks noGrp="1" noChangeArrowheads="1"/>
          </p:cNvSpPr>
          <p:nvPr>
            <p:ph type="dt" sz="quarter" idx="1"/>
          </p:nvPr>
        </p:nvSpPr>
        <p:spPr bwMode="auto">
          <a:xfrm>
            <a:off x="381635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defRPr>
            </a:lvl1pPr>
          </a:lstStyle>
          <a:p>
            <a:endParaRPr lang="en-US" altLang="zh-CN"/>
          </a:p>
        </p:txBody>
      </p:sp>
      <p:sp>
        <p:nvSpPr>
          <p:cNvPr id="49156" name="Rectangle 4">
            <a:extLst>
              <a:ext uri="{FF2B5EF4-FFF2-40B4-BE49-F238E27FC236}">
                <a16:creationId xmlns:a16="http://schemas.microsoft.com/office/drawing/2014/main" id="{40EB7707-39E5-44DF-AA09-AEC4FE0B3208}"/>
              </a:ext>
            </a:extLst>
          </p:cNvPr>
          <p:cNvSpPr>
            <a:spLocks noGrp="1" noChangeArrowheads="1"/>
          </p:cNvSpPr>
          <p:nvPr>
            <p:ph type="ftr" sz="quarter" idx="2"/>
          </p:nvPr>
        </p:nvSpPr>
        <p:spPr bwMode="auto">
          <a:xfrm>
            <a:off x="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a:p>
        </p:txBody>
      </p:sp>
      <p:sp>
        <p:nvSpPr>
          <p:cNvPr id="49157" name="Rectangle 5">
            <a:extLst>
              <a:ext uri="{FF2B5EF4-FFF2-40B4-BE49-F238E27FC236}">
                <a16:creationId xmlns:a16="http://schemas.microsoft.com/office/drawing/2014/main" id="{71ADF1EE-756D-4F24-9227-1852EE6018D1}"/>
              </a:ext>
            </a:extLst>
          </p:cNvPr>
          <p:cNvSpPr>
            <a:spLocks noGrp="1" noChangeArrowheads="1"/>
          </p:cNvSpPr>
          <p:nvPr>
            <p:ph type="sldNum" sz="quarter" idx="3"/>
          </p:nvPr>
        </p:nvSpPr>
        <p:spPr bwMode="auto">
          <a:xfrm>
            <a:off x="381635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Times New Roman" panose="02020603050405020304" pitchFamily="18" charset="0"/>
              </a:defRPr>
            </a:lvl1pPr>
          </a:lstStyle>
          <a:p>
            <a:pPr>
              <a:defRPr/>
            </a:pPr>
            <a:fld id="{4A90A7BE-154C-48F2-94A6-0CFCF5F608A5}"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2E6666B-0090-4817-8934-E26DD62E3E0D}"/>
              </a:ext>
            </a:extLst>
          </p:cNvPr>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a:p>
        </p:txBody>
      </p:sp>
      <p:sp>
        <p:nvSpPr>
          <p:cNvPr id="35843" name="Rectangle 3">
            <a:extLst>
              <a:ext uri="{FF2B5EF4-FFF2-40B4-BE49-F238E27FC236}">
                <a16:creationId xmlns:a16="http://schemas.microsoft.com/office/drawing/2014/main" id="{908E5968-8C19-4398-A29A-A033E166BC34}"/>
              </a:ext>
            </a:extLst>
          </p:cNvPr>
          <p:cNvSpPr>
            <a:spLocks noGrp="1" noChangeArrowheads="1"/>
          </p:cNvSpPr>
          <p:nvPr>
            <p:ph type="dt" idx="1"/>
          </p:nvPr>
        </p:nvSpPr>
        <p:spPr bwMode="auto">
          <a:xfrm>
            <a:off x="381635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defRPr>
            </a:lvl1pPr>
          </a:lstStyle>
          <a:p>
            <a:endParaRPr lang="en-US" altLang="zh-CN"/>
          </a:p>
        </p:txBody>
      </p:sp>
      <p:sp>
        <p:nvSpPr>
          <p:cNvPr id="13316" name="Rectangle 4">
            <a:extLst>
              <a:ext uri="{FF2B5EF4-FFF2-40B4-BE49-F238E27FC236}">
                <a16:creationId xmlns:a16="http://schemas.microsoft.com/office/drawing/2014/main" id="{63F4ADD7-99D7-4CC6-AEDD-99708FF3AEBC}"/>
              </a:ext>
            </a:extLst>
          </p:cNvPr>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a:extLst>
              <a:ext uri="{FF2B5EF4-FFF2-40B4-BE49-F238E27FC236}">
                <a16:creationId xmlns:a16="http://schemas.microsoft.com/office/drawing/2014/main" id="{0B8B298C-4E44-4304-8DBB-5C4649848B4E}"/>
              </a:ext>
            </a:extLst>
          </p:cNvPr>
          <p:cNvSpPr>
            <a:spLocks noGrp="1" noChangeArrowheads="1"/>
          </p:cNvSpPr>
          <p:nvPr>
            <p:ph type="body" sz="quarter" idx="3"/>
          </p:nvPr>
        </p:nvSpPr>
        <p:spPr bwMode="auto">
          <a:xfrm>
            <a:off x="898525" y="4686300"/>
            <a:ext cx="4938713" cy="4440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6" name="Rectangle 6">
            <a:extLst>
              <a:ext uri="{FF2B5EF4-FFF2-40B4-BE49-F238E27FC236}">
                <a16:creationId xmlns:a16="http://schemas.microsoft.com/office/drawing/2014/main" id="{B168322D-279D-490F-829D-EEF6A33EA8BE}"/>
              </a:ext>
            </a:extLst>
          </p:cNvPr>
          <p:cNvSpPr>
            <a:spLocks noGrp="1" noChangeArrowheads="1"/>
          </p:cNvSpPr>
          <p:nvPr>
            <p:ph type="ftr" sz="quarter" idx="4"/>
          </p:nvPr>
        </p:nvSpPr>
        <p:spPr bwMode="auto">
          <a:xfrm>
            <a:off x="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a:p>
        </p:txBody>
      </p:sp>
      <p:sp>
        <p:nvSpPr>
          <p:cNvPr id="35847" name="Rectangle 7">
            <a:extLst>
              <a:ext uri="{FF2B5EF4-FFF2-40B4-BE49-F238E27FC236}">
                <a16:creationId xmlns:a16="http://schemas.microsoft.com/office/drawing/2014/main" id="{7F1106D8-4120-4E9C-95AA-EB5D940E6FFE}"/>
              </a:ext>
            </a:extLst>
          </p:cNvPr>
          <p:cNvSpPr>
            <a:spLocks noGrp="1" noChangeArrowheads="1"/>
          </p:cNvSpPr>
          <p:nvPr>
            <p:ph type="sldNum" sz="quarter" idx="5"/>
          </p:nvPr>
        </p:nvSpPr>
        <p:spPr bwMode="auto">
          <a:xfrm>
            <a:off x="381635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r>
              <a:rPr lang="en-US" altLang="zh-CN"/>
              <a:t>3.</a:t>
            </a:r>
            <a:fld id="{04E07B0F-2993-4E3B-9ACD-E1A42C526BB1}"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0</a:t>
            </a:fld>
            <a:endParaRPr lang="en-US" altLang="zh-CN"/>
          </a:p>
        </p:txBody>
      </p:sp>
    </p:spTree>
    <p:extLst>
      <p:ext uri="{BB962C8B-B14F-4D97-AF65-F5344CB8AC3E}">
        <p14:creationId xmlns:p14="http://schemas.microsoft.com/office/powerpoint/2010/main" val="2668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25F7B9FC-308E-4EED-9694-8B2B9679C5B0}"/>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21C3027A-9D2A-4BAA-B239-0E139D761A87}"/>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21C69A76-E36E-4204-9E49-1B39B5CE26EC}"/>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424770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650580F-0FC5-421C-A7AF-81B61797A63F}"/>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6474D72B-D1D2-4DF4-AD82-9F101AC919D3}"/>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1C0081DD-3C85-49CA-8FC1-4AE4D916DF1D}"/>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4024566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274638"/>
            <a:ext cx="1817687" cy="58499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16050" y="274638"/>
            <a:ext cx="5300663" cy="58499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9E026F2-B38B-417F-B5E2-5A5BCFD1B936}"/>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5C17661E-E36A-4BA9-B0E2-E55CE737F671}"/>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B360FF63-5223-4F16-AE77-48ED3081A2B1}"/>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183951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16050" y="274638"/>
            <a:ext cx="7256463" cy="1143000"/>
          </a:xfrm>
        </p:spPr>
        <p:txBody>
          <a:bodyPr/>
          <a:lstStyle/>
          <a:p>
            <a:r>
              <a:rPr lang="en-US"/>
              <a:t>Click to edit Master title style</a:t>
            </a:r>
          </a:p>
        </p:txBody>
      </p:sp>
      <p:sp>
        <p:nvSpPr>
          <p:cNvPr id="3" name="Table Placeholder 2"/>
          <p:cNvSpPr>
            <a:spLocks noGrp="1"/>
          </p:cNvSpPr>
          <p:nvPr>
            <p:ph type="tbl" idx="1"/>
          </p:nvPr>
        </p:nvSpPr>
        <p:spPr>
          <a:xfrm>
            <a:off x="1416050" y="1600200"/>
            <a:ext cx="7270750" cy="4524375"/>
          </a:xfrm>
        </p:spPr>
        <p:txBody>
          <a:bodyPr/>
          <a:lstStyle/>
          <a:p>
            <a:pPr lvl="0"/>
            <a:endParaRPr lang="en-US" noProof="0"/>
          </a:p>
        </p:txBody>
      </p:sp>
      <p:sp>
        <p:nvSpPr>
          <p:cNvPr id="4" name="Rectangle 5">
            <a:extLst>
              <a:ext uri="{FF2B5EF4-FFF2-40B4-BE49-F238E27FC236}">
                <a16:creationId xmlns:a16="http://schemas.microsoft.com/office/drawing/2014/main" id="{10234B0B-D158-40A3-B3B1-ABBE9AFFADF1}"/>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69273FED-B8FD-4B98-BF96-3062E98F9AF3}"/>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83DC4A31-AB51-40B9-8A6E-A0576D4307E3}"/>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2131394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2CBC056D-C482-4F14-9D39-D4D3D9CDD178}"/>
              </a:ext>
            </a:extLst>
          </p:cNvPr>
          <p:cNvSpPr/>
          <p:nvPr/>
        </p:nvSpPr>
        <p:spPr>
          <a:xfrm>
            <a:off x="447675" y="3086100"/>
            <a:ext cx="8240713" cy="3305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lstStyle>
            <a:lvl1pPr>
              <a:defRPr sz="36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5" name="Date Placeholder 3">
            <a:extLst>
              <a:ext uri="{FF2B5EF4-FFF2-40B4-BE49-F238E27FC236}">
                <a16:creationId xmlns:a16="http://schemas.microsoft.com/office/drawing/2014/main" id="{9D489756-2445-47DE-9EC0-EC2FF6EB2552}"/>
              </a:ext>
            </a:extLst>
          </p:cNvPr>
          <p:cNvSpPr>
            <a:spLocks noGrp="1"/>
          </p:cNvSpPr>
          <p:nvPr>
            <p:ph type="dt" sz="half" idx="10"/>
          </p:nvPr>
        </p:nvSpPr>
        <p:spPr/>
        <p:txBody>
          <a:bodyPr/>
          <a:lstStyle>
            <a:lvl1pPr>
              <a:defRPr>
                <a:solidFill>
                  <a:srgbClr val="9F296B"/>
                </a:solidFill>
              </a:defRPr>
            </a:lvl1pPr>
          </a:lstStyle>
          <a:p>
            <a:endParaRPr lang="en-US" altLang="zh-CN"/>
          </a:p>
        </p:txBody>
      </p:sp>
      <p:sp>
        <p:nvSpPr>
          <p:cNvPr id="6" name="Footer Placeholder 4">
            <a:extLst>
              <a:ext uri="{FF2B5EF4-FFF2-40B4-BE49-F238E27FC236}">
                <a16:creationId xmlns:a16="http://schemas.microsoft.com/office/drawing/2014/main" id="{CFF94A8D-9F81-4DFD-B7DF-82819DF1C8FA}"/>
              </a:ext>
            </a:extLst>
          </p:cNvPr>
          <p:cNvSpPr>
            <a:spLocks noGrp="1"/>
          </p:cNvSpPr>
          <p:nvPr>
            <p:ph type="ftr" sz="quarter" idx="11"/>
          </p:nvPr>
        </p:nvSpPr>
        <p:spPr/>
        <p:txBody>
          <a:bodyPr/>
          <a:lstStyle>
            <a:lvl1pPr>
              <a:defRPr>
                <a:solidFill>
                  <a:srgbClr val="9F296B"/>
                </a:solidFill>
              </a:defRPr>
            </a:lvl1pPr>
          </a:lstStyle>
          <a:p>
            <a:endParaRPr lang="en-US" altLang="zh-CN"/>
          </a:p>
        </p:txBody>
      </p:sp>
      <p:sp>
        <p:nvSpPr>
          <p:cNvPr id="7" name="Slide Number Placeholder 5">
            <a:extLst>
              <a:ext uri="{FF2B5EF4-FFF2-40B4-BE49-F238E27FC236}">
                <a16:creationId xmlns:a16="http://schemas.microsoft.com/office/drawing/2014/main" id="{50852E77-96DC-4E6A-B5D3-995509315A3D}"/>
              </a:ext>
            </a:extLst>
          </p:cNvPr>
          <p:cNvSpPr>
            <a:spLocks noGrp="1"/>
          </p:cNvSpPr>
          <p:nvPr>
            <p:ph type="sldNum" sz="quarter" idx="12"/>
          </p:nvPr>
        </p:nvSpPr>
        <p:spPr/>
        <p:txBody>
          <a:bodyPr/>
          <a:lstStyle>
            <a:lvl1pPr>
              <a:defRPr>
                <a:solidFill>
                  <a:srgbClr val="9F296B"/>
                </a:solidFill>
              </a:defRPr>
            </a:lvl1pPr>
          </a:lstStyle>
          <a:p>
            <a:endParaRPr lang="en-US" altLang="zh-CN"/>
          </a:p>
        </p:txBody>
      </p:sp>
    </p:spTree>
    <p:extLst>
      <p:ext uri="{BB962C8B-B14F-4D97-AF65-F5344CB8AC3E}">
        <p14:creationId xmlns:p14="http://schemas.microsoft.com/office/powerpoint/2010/main" val="10352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D97792E0-192A-4AEA-9C90-E7D25F899B78}"/>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38D5E4BF-64A1-419B-8190-DBB43B89AD90}"/>
              </a:ext>
            </a:extLst>
          </p:cNvPr>
          <p:cNvSpPr>
            <a:spLocks noGrp="1"/>
          </p:cNvSpPr>
          <p:nvPr>
            <p:ph type="dt" sz="half" idx="10"/>
          </p:nvPr>
        </p:nvSpPr>
        <p:spPr/>
        <p:txBody>
          <a:bodyPr/>
          <a:lstStyle>
            <a:lvl1pPr>
              <a:defRPr/>
            </a:lvl1pPr>
          </a:lstStyle>
          <a:p>
            <a:endParaRPr lang="en-US" altLang="zh-CN"/>
          </a:p>
        </p:txBody>
      </p:sp>
      <p:sp>
        <p:nvSpPr>
          <p:cNvPr id="6" name="Footer Placeholder 4">
            <a:extLst>
              <a:ext uri="{FF2B5EF4-FFF2-40B4-BE49-F238E27FC236}">
                <a16:creationId xmlns:a16="http://schemas.microsoft.com/office/drawing/2014/main" id="{EFA38356-935C-4060-859C-5C3477FDAFF9}"/>
              </a:ext>
            </a:extLst>
          </p:cNvPr>
          <p:cNvSpPr>
            <a:spLocks noGrp="1"/>
          </p:cNvSpPr>
          <p:nvPr>
            <p:ph type="ftr" sz="quarter" idx="11"/>
          </p:nvPr>
        </p:nvSpPr>
        <p:spPr/>
        <p:txBody>
          <a:bodyPr/>
          <a:lstStyle>
            <a:lvl1pPr>
              <a:defRPr/>
            </a:lvl1pPr>
          </a:lstStyle>
          <a:p>
            <a:endParaRPr lang="en-US" altLang="zh-CN"/>
          </a:p>
        </p:txBody>
      </p:sp>
      <p:sp>
        <p:nvSpPr>
          <p:cNvPr id="7" name="Slide Number Placeholder 5">
            <a:extLst>
              <a:ext uri="{FF2B5EF4-FFF2-40B4-BE49-F238E27FC236}">
                <a16:creationId xmlns:a16="http://schemas.microsoft.com/office/drawing/2014/main" id="{F529659B-A8F4-4FE3-8859-CEC938650CA8}"/>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3116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4E00D5C6-FDE9-4532-81A1-180954C4C5EC}"/>
              </a:ext>
            </a:extLst>
          </p:cNvPr>
          <p:cNvSpPr>
            <a:spLocks noChangeAspect="1"/>
          </p:cNvSpPr>
          <p:nvPr/>
        </p:nvSpPr>
        <p:spPr>
          <a:xfrm>
            <a:off x="452438" y="5141913"/>
            <a:ext cx="8239125" cy="12588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5" name="Date Placeholder 3">
            <a:extLst>
              <a:ext uri="{FF2B5EF4-FFF2-40B4-BE49-F238E27FC236}">
                <a16:creationId xmlns:a16="http://schemas.microsoft.com/office/drawing/2014/main" id="{7107DC5A-AC3F-4700-9EAE-6B35D3AD93E0}"/>
              </a:ext>
            </a:extLst>
          </p:cNvPr>
          <p:cNvSpPr>
            <a:spLocks noGrp="1"/>
          </p:cNvSpPr>
          <p:nvPr>
            <p:ph type="dt" sz="half" idx="10"/>
          </p:nvPr>
        </p:nvSpPr>
        <p:spPr/>
        <p:txBody>
          <a:bodyPr/>
          <a:lstStyle>
            <a:lvl1pPr>
              <a:defRPr>
                <a:solidFill>
                  <a:srgbClr val="9F296B"/>
                </a:solidFill>
              </a:defRPr>
            </a:lvl1pPr>
          </a:lstStyle>
          <a:p>
            <a:endParaRPr lang="en-US" altLang="zh-CN"/>
          </a:p>
        </p:txBody>
      </p:sp>
      <p:sp>
        <p:nvSpPr>
          <p:cNvPr id="6" name="Footer Placeholder 4">
            <a:extLst>
              <a:ext uri="{FF2B5EF4-FFF2-40B4-BE49-F238E27FC236}">
                <a16:creationId xmlns:a16="http://schemas.microsoft.com/office/drawing/2014/main" id="{3AF94601-3CAE-4801-8348-A75F43152B85}"/>
              </a:ext>
            </a:extLst>
          </p:cNvPr>
          <p:cNvSpPr>
            <a:spLocks noGrp="1"/>
          </p:cNvSpPr>
          <p:nvPr>
            <p:ph type="ftr" sz="quarter" idx="11"/>
          </p:nvPr>
        </p:nvSpPr>
        <p:spPr/>
        <p:txBody>
          <a:bodyPr/>
          <a:lstStyle>
            <a:lvl1pPr>
              <a:defRPr>
                <a:solidFill>
                  <a:srgbClr val="9F296B"/>
                </a:solidFill>
              </a:defRPr>
            </a:lvl1pPr>
          </a:lstStyle>
          <a:p>
            <a:endParaRPr lang="en-US" altLang="zh-CN"/>
          </a:p>
        </p:txBody>
      </p:sp>
      <p:sp>
        <p:nvSpPr>
          <p:cNvPr id="7" name="Slide Number Placeholder 5">
            <a:extLst>
              <a:ext uri="{FF2B5EF4-FFF2-40B4-BE49-F238E27FC236}">
                <a16:creationId xmlns:a16="http://schemas.microsoft.com/office/drawing/2014/main" id="{D042C29D-6BA2-4B2C-B890-A1B30DCFD842}"/>
              </a:ext>
            </a:extLst>
          </p:cNvPr>
          <p:cNvSpPr>
            <a:spLocks noGrp="1"/>
          </p:cNvSpPr>
          <p:nvPr>
            <p:ph type="sldNum" sz="quarter" idx="12"/>
          </p:nvPr>
        </p:nvSpPr>
        <p:spPr/>
        <p:txBody>
          <a:bodyPr/>
          <a:lstStyle>
            <a:lvl1pPr>
              <a:defRPr>
                <a:solidFill>
                  <a:srgbClr val="9F296B"/>
                </a:solidFill>
              </a:defRPr>
            </a:lvl1pPr>
          </a:lstStyle>
          <a:p>
            <a:endParaRPr lang="en-US" altLang="zh-CN"/>
          </a:p>
        </p:txBody>
      </p:sp>
    </p:spTree>
    <p:extLst>
      <p:ext uri="{BB962C8B-B14F-4D97-AF65-F5344CB8AC3E}">
        <p14:creationId xmlns:p14="http://schemas.microsoft.com/office/powerpoint/2010/main" val="48210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4914D0A-4D72-4CE8-8DAE-DBC3D03BC4F4}"/>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4">
            <a:extLst>
              <a:ext uri="{FF2B5EF4-FFF2-40B4-BE49-F238E27FC236}">
                <a16:creationId xmlns:a16="http://schemas.microsoft.com/office/drawing/2014/main" id="{B82730E0-3ECD-4E39-A011-715DA6859831}"/>
              </a:ext>
            </a:extLst>
          </p:cNvPr>
          <p:cNvSpPr>
            <a:spLocks noGrp="1"/>
          </p:cNvSpPr>
          <p:nvPr>
            <p:ph type="dt" sz="half" idx="10"/>
          </p:nvPr>
        </p:nvSpPr>
        <p:spPr/>
        <p:txBody>
          <a:bodyPr/>
          <a:lstStyle>
            <a:lvl1pPr>
              <a:defRPr/>
            </a:lvl1pPr>
          </a:lstStyle>
          <a:p>
            <a:endParaRPr lang="en-US" altLang="zh-CN"/>
          </a:p>
        </p:txBody>
      </p:sp>
      <p:sp>
        <p:nvSpPr>
          <p:cNvPr id="7" name="Footer Placeholder 5">
            <a:extLst>
              <a:ext uri="{FF2B5EF4-FFF2-40B4-BE49-F238E27FC236}">
                <a16:creationId xmlns:a16="http://schemas.microsoft.com/office/drawing/2014/main" id="{5F562C41-65B9-4325-9935-ADDEDA708EFB}"/>
              </a:ext>
            </a:extLst>
          </p:cNvPr>
          <p:cNvSpPr>
            <a:spLocks noGrp="1"/>
          </p:cNvSpPr>
          <p:nvPr>
            <p:ph type="ftr" sz="quarter" idx="11"/>
          </p:nvPr>
        </p:nvSpPr>
        <p:spPr/>
        <p:txBody>
          <a:bodyPr/>
          <a:lstStyle>
            <a:lvl1pPr>
              <a:defRPr/>
            </a:lvl1pPr>
          </a:lstStyle>
          <a:p>
            <a:endParaRPr lang="en-US" altLang="zh-CN"/>
          </a:p>
        </p:txBody>
      </p:sp>
      <p:sp>
        <p:nvSpPr>
          <p:cNvPr id="8" name="Slide Number Placeholder 6">
            <a:extLst>
              <a:ext uri="{FF2B5EF4-FFF2-40B4-BE49-F238E27FC236}">
                <a16:creationId xmlns:a16="http://schemas.microsoft.com/office/drawing/2014/main" id="{B08B5E9A-78A6-465B-BD4B-38B51282763A}"/>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948923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A74C80F-A925-4B7D-8F0C-686724C7F35F}"/>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6">
            <a:extLst>
              <a:ext uri="{FF2B5EF4-FFF2-40B4-BE49-F238E27FC236}">
                <a16:creationId xmlns:a16="http://schemas.microsoft.com/office/drawing/2014/main" id="{D836AD89-11CD-48B1-BC75-4B598BD8CA99}"/>
              </a:ext>
            </a:extLst>
          </p:cNvPr>
          <p:cNvSpPr>
            <a:spLocks noGrp="1"/>
          </p:cNvSpPr>
          <p:nvPr>
            <p:ph type="dt" sz="half" idx="10"/>
          </p:nvPr>
        </p:nvSpPr>
        <p:spPr/>
        <p:txBody>
          <a:bodyPr/>
          <a:lstStyle>
            <a:lvl1pPr>
              <a:defRPr/>
            </a:lvl1pPr>
          </a:lstStyle>
          <a:p>
            <a:endParaRPr lang="en-US" altLang="zh-CN"/>
          </a:p>
        </p:txBody>
      </p:sp>
      <p:sp>
        <p:nvSpPr>
          <p:cNvPr id="9" name="Footer Placeholder 7">
            <a:extLst>
              <a:ext uri="{FF2B5EF4-FFF2-40B4-BE49-F238E27FC236}">
                <a16:creationId xmlns:a16="http://schemas.microsoft.com/office/drawing/2014/main" id="{513CD1B2-CC7F-46F4-9642-BE477189A694}"/>
              </a:ext>
            </a:extLst>
          </p:cNvPr>
          <p:cNvSpPr>
            <a:spLocks noGrp="1"/>
          </p:cNvSpPr>
          <p:nvPr>
            <p:ph type="ftr" sz="quarter" idx="11"/>
          </p:nvPr>
        </p:nvSpPr>
        <p:spPr/>
        <p:txBody>
          <a:bodyPr/>
          <a:lstStyle>
            <a:lvl1pPr>
              <a:defRPr/>
            </a:lvl1pPr>
          </a:lstStyle>
          <a:p>
            <a:endParaRPr lang="en-US" altLang="zh-CN"/>
          </a:p>
        </p:txBody>
      </p:sp>
      <p:sp>
        <p:nvSpPr>
          <p:cNvPr id="10" name="Slide Number Placeholder 8">
            <a:extLst>
              <a:ext uri="{FF2B5EF4-FFF2-40B4-BE49-F238E27FC236}">
                <a16:creationId xmlns:a16="http://schemas.microsoft.com/office/drawing/2014/main" id="{9ED2359A-48E3-4871-8ED1-65672CD01F1B}"/>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223308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43377B40-E7A1-43D8-BCDC-B6F48E9316FB}"/>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Date Placeholder 2">
            <a:extLst>
              <a:ext uri="{FF2B5EF4-FFF2-40B4-BE49-F238E27FC236}">
                <a16:creationId xmlns:a16="http://schemas.microsoft.com/office/drawing/2014/main" id="{442B4D78-1107-4286-A81F-F82D06A04419}"/>
              </a:ext>
            </a:extLst>
          </p:cNvPr>
          <p:cNvSpPr>
            <a:spLocks noGrp="1"/>
          </p:cNvSpPr>
          <p:nvPr>
            <p:ph type="dt" sz="half" idx="10"/>
          </p:nvPr>
        </p:nvSpPr>
        <p:spPr/>
        <p:txBody>
          <a:bodyPr/>
          <a:lstStyle>
            <a:lvl1pPr>
              <a:defRPr/>
            </a:lvl1pPr>
          </a:lstStyle>
          <a:p>
            <a:endParaRPr lang="en-US" altLang="zh-CN"/>
          </a:p>
        </p:txBody>
      </p:sp>
      <p:sp>
        <p:nvSpPr>
          <p:cNvPr id="5" name="Footer Placeholder 3">
            <a:extLst>
              <a:ext uri="{FF2B5EF4-FFF2-40B4-BE49-F238E27FC236}">
                <a16:creationId xmlns:a16="http://schemas.microsoft.com/office/drawing/2014/main" id="{B59E98F5-1B7D-47BF-834F-4B9B7F9106C7}"/>
              </a:ext>
            </a:extLst>
          </p:cNvPr>
          <p:cNvSpPr>
            <a:spLocks noGrp="1"/>
          </p:cNvSpPr>
          <p:nvPr>
            <p:ph type="ftr" sz="quarter" idx="11"/>
          </p:nvPr>
        </p:nvSpPr>
        <p:spPr/>
        <p:txBody>
          <a:bodyPr/>
          <a:lstStyle>
            <a:lvl1pPr>
              <a:defRPr/>
            </a:lvl1pPr>
          </a:lstStyle>
          <a:p>
            <a:endParaRPr lang="en-US" altLang="zh-CN"/>
          </a:p>
        </p:txBody>
      </p:sp>
      <p:sp>
        <p:nvSpPr>
          <p:cNvPr id="6" name="Slide Number Placeholder 4">
            <a:extLst>
              <a:ext uri="{FF2B5EF4-FFF2-40B4-BE49-F238E27FC236}">
                <a16:creationId xmlns:a16="http://schemas.microsoft.com/office/drawing/2014/main" id="{75F2627B-66F7-41C2-A320-E93BCA7A8A61}"/>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704301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400B4D6-3085-4240-9E01-98FB4DB6C1FD}"/>
              </a:ext>
            </a:extLst>
          </p:cNvPr>
          <p:cNvSpPr>
            <a:spLocks noGrp="1"/>
          </p:cNvSpPr>
          <p:nvPr>
            <p:ph type="dt" sz="half" idx="10"/>
          </p:nvPr>
        </p:nvSpPr>
        <p:spPr/>
        <p:txBody>
          <a:bodyPr/>
          <a:lstStyle>
            <a:lvl1pPr>
              <a:defRPr/>
            </a:lvl1pPr>
          </a:lstStyle>
          <a:p>
            <a:endParaRPr lang="en-US" altLang="zh-CN"/>
          </a:p>
        </p:txBody>
      </p:sp>
      <p:sp>
        <p:nvSpPr>
          <p:cNvPr id="3" name="Footer Placeholder 4">
            <a:extLst>
              <a:ext uri="{FF2B5EF4-FFF2-40B4-BE49-F238E27FC236}">
                <a16:creationId xmlns:a16="http://schemas.microsoft.com/office/drawing/2014/main" id="{6C611F8E-17AE-4591-BDFB-E40A734937C9}"/>
              </a:ext>
            </a:extLst>
          </p:cNvPr>
          <p:cNvSpPr>
            <a:spLocks noGrp="1"/>
          </p:cNvSpPr>
          <p:nvPr>
            <p:ph type="ftr" sz="quarter" idx="11"/>
          </p:nvPr>
        </p:nvSpPr>
        <p:spPr/>
        <p:txBody>
          <a:bodyPr/>
          <a:lstStyle>
            <a:lvl1pPr>
              <a:defRPr/>
            </a:lvl1pPr>
          </a:lstStyle>
          <a:p>
            <a:endParaRPr lang="en-US" altLang="zh-CN"/>
          </a:p>
        </p:txBody>
      </p:sp>
      <p:sp>
        <p:nvSpPr>
          <p:cNvPr id="4" name="Slide Number Placeholder 5">
            <a:extLst>
              <a:ext uri="{FF2B5EF4-FFF2-40B4-BE49-F238E27FC236}">
                <a16:creationId xmlns:a16="http://schemas.microsoft.com/office/drawing/2014/main" id="{7327149F-D758-4EB8-B472-708AFE793D41}"/>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5822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837D41D-891E-472C-93CE-63844A09EF93}"/>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C73347ED-D0F7-479D-8FD6-56395CE1687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9ED73703-9E07-4D26-8E1A-7C3DB62E8251}"/>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373513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BE23B00C-A3E2-4082-9681-CCEFE4F58279}"/>
              </a:ext>
            </a:extLst>
          </p:cNvPr>
          <p:cNvSpPr>
            <a:spLocks noChangeAspect="1"/>
          </p:cNvSpPr>
          <p:nvPr/>
        </p:nvSpPr>
        <p:spPr>
          <a:xfrm>
            <a:off x="452438" y="5141913"/>
            <a:ext cx="8239125" cy="12747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6399" y="601200"/>
            <a:ext cx="8240400" cy="4204800"/>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305617" y="5262295"/>
            <a:ext cx="4265327" cy="689515"/>
          </a:xfrm>
        </p:spPr>
        <p:txBody>
          <a:bodyP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6" name="Date Placeholder 4">
            <a:extLst>
              <a:ext uri="{FF2B5EF4-FFF2-40B4-BE49-F238E27FC236}">
                <a16:creationId xmlns:a16="http://schemas.microsoft.com/office/drawing/2014/main" id="{038DE053-B430-439D-A047-556344AB4637}"/>
              </a:ext>
            </a:extLst>
          </p:cNvPr>
          <p:cNvSpPr>
            <a:spLocks noGrp="1"/>
          </p:cNvSpPr>
          <p:nvPr>
            <p:ph type="dt" sz="half" idx="10"/>
          </p:nvPr>
        </p:nvSpPr>
        <p:spPr/>
        <p:txBody>
          <a:bodyPr/>
          <a:lstStyle>
            <a:lvl1pPr>
              <a:defRPr>
                <a:solidFill>
                  <a:srgbClr val="9F296B"/>
                </a:solidFill>
              </a:defRPr>
            </a:lvl1pPr>
          </a:lstStyle>
          <a:p>
            <a:endParaRPr lang="en-US" altLang="zh-CN"/>
          </a:p>
        </p:txBody>
      </p:sp>
      <p:sp>
        <p:nvSpPr>
          <p:cNvPr id="7" name="Footer Placeholder 5">
            <a:extLst>
              <a:ext uri="{FF2B5EF4-FFF2-40B4-BE49-F238E27FC236}">
                <a16:creationId xmlns:a16="http://schemas.microsoft.com/office/drawing/2014/main" id="{A53651E1-80F1-48B8-8AE3-BFF4841567B9}"/>
              </a:ext>
            </a:extLst>
          </p:cNvPr>
          <p:cNvSpPr>
            <a:spLocks noGrp="1"/>
          </p:cNvSpPr>
          <p:nvPr>
            <p:ph type="ftr" sz="quarter" idx="11"/>
          </p:nvPr>
        </p:nvSpPr>
        <p:spPr/>
        <p:txBody>
          <a:bodyPr/>
          <a:lstStyle>
            <a:lvl1pPr>
              <a:defRPr>
                <a:solidFill>
                  <a:srgbClr val="9F296B"/>
                </a:solidFill>
              </a:defRPr>
            </a:lvl1pPr>
          </a:lstStyle>
          <a:p>
            <a:endParaRPr lang="en-US" altLang="zh-CN"/>
          </a:p>
        </p:txBody>
      </p:sp>
      <p:sp>
        <p:nvSpPr>
          <p:cNvPr id="8" name="Slide Number Placeholder 6">
            <a:extLst>
              <a:ext uri="{FF2B5EF4-FFF2-40B4-BE49-F238E27FC236}">
                <a16:creationId xmlns:a16="http://schemas.microsoft.com/office/drawing/2014/main" id="{4904AC38-5ED9-486D-B291-F7DD38A3E89F}"/>
              </a:ext>
            </a:extLst>
          </p:cNvPr>
          <p:cNvSpPr>
            <a:spLocks noGrp="1"/>
          </p:cNvSpPr>
          <p:nvPr>
            <p:ph type="sldNum" sz="quarter" idx="12"/>
          </p:nvPr>
        </p:nvSpPr>
        <p:spPr/>
        <p:txBody>
          <a:bodyPr/>
          <a:lstStyle>
            <a:lvl1pPr>
              <a:defRPr>
                <a:solidFill>
                  <a:srgbClr val="9F296B"/>
                </a:solidFill>
              </a:defRPr>
            </a:lvl1pPr>
          </a:lstStyle>
          <a:p>
            <a:endParaRPr lang="en-US" altLang="zh-CN"/>
          </a:p>
        </p:txBody>
      </p:sp>
    </p:spTree>
    <p:extLst>
      <p:ext uri="{BB962C8B-B14F-4D97-AF65-F5344CB8AC3E}">
        <p14:creationId xmlns:p14="http://schemas.microsoft.com/office/powerpoint/2010/main" val="3725814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8093" y="599725"/>
            <a:ext cx="8238706"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3">
            <a:extLst>
              <a:ext uri="{FF2B5EF4-FFF2-40B4-BE49-F238E27FC236}">
                <a16:creationId xmlns:a16="http://schemas.microsoft.com/office/drawing/2014/main" id="{A6C8733C-09D3-4376-98E5-1B0C54BF581F}"/>
              </a:ext>
            </a:extLst>
          </p:cNvPr>
          <p:cNvSpPr>
            <a:spLocks noGrp="1"/>
          </p:cNvSpPr>
          <p:nvPr>
            <p:ph type="dt" sz="half" idx="10"/>
          </p:nvPr>
        </p:nvSpPr>
        <p:spPr/>
        <p:txBody>
          <a:bodyPr/>
          <a:lstStyle>
            <a:lvl1pPr>
              <a:defRPr/>
            </a:lvl1pPr>
          </a:lstStyle>
          <a:p>
            <a:endParaRPr lang="en-US" altLang="zh-CN"/>
          </a:p>
        </p:txBody>
      </p:sp>
      <p:sp>
        <p:nvSpPr>
          <p:cNvPr id="6" name="Footer Placeholder 4">
            <a:extLst>
              <a:ext uri="{FF2B5EF4-FFF2-40B4-BE49-F238E27FC236}">
                <a16:creationId xmlns:a16="http://schemas.microsoft.com/office/drawing/2014/main" id="{67573369-5F43-419C-A089-F2FB3919C087}"/>
              </a:ext>
            </a:extLst>
          </p:cNvPr>
          <p:cNvSpPr>
            <a:spLocks noGrp="1"/>
          </p:cNvSpPr>
          <p:nvPr>
            <p:ph type="ftr" sz="quarter" idx="11"/>
          </p:nvPr>
        </p:nvSpPr>
        <p:spPr/>
        <p:txBody>
          <a:bodyPr/>
          <a:lstStyle>
            <a:lvl1pPr>
              <a:defRPr/>
            </a:lvl1pPr>
          </a:lstStyle>
          <a:p>
            <a:endParaRPr lang="en-US" altLang="zh-CN"/>
          </a:p>
        </p:txBody>
      </p:sp>
      <p:sp>
        <p:nvSpPr>
          <p:cNvPr id="7" name="Slide Number Placeholder 5">
            <a:extLst>
              <a:ext uri="{FF2B5EF4-FFF2-40B4-BE49-F238E27FC236}">
                <a16:creationId xmlns:a16="http://schemas.microsoft.com/office/drawing/2014/main" id="{A6E6C0D8-1176-445D-8AB3-E339C6E3AC97}"/>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516426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B7A13D59-51C9-495C-90F7-72CB9EB3899A}"/>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C59429DD-4D52-4E56-ADBB-41A084F5BDA9}"/>
              </a:ext>
            </a:extLst>
          </p:cNvPr>
          <p:cNvSpPr>
            <a:spLocks noGrp="1"/>
          </p:cNvSpPr>
          <p:nvPr>
            <p:ph type="dt" sz="half" idx="10"/>
          </p:nvPr>
        </p:nvSpPr>
        <p:spPr/>
        <p:txBody>
          <a:bodyPr/>
          <a:lstStyle>
            <a:lvl1pPr>
              <a:defRPr/>
            </a:lvl1pPr>
          </a:lstStyle>
          <a:p>
            <a:endParaRPr lang="en-US" altLang="zh-CN"/>
          </a:p>
        </p:txBody>
      </p:sp>
      <p:sp>
        <p:nvSpPr>
          <p:cNvPr id="6" name="Footer Placeholder 4">
            <a:extLst>
              <a:ext uri="{FF2B5EF4-FFF2-40B4-BE49-F238E27FC236}">
                <a16:creationId xmlns:a16="http://schemas.microsoft.com/office/drawing/2014/main" id="{97C377A0-61BA-4EF3-914A-B6C9AF084AFD}"/>
              </a:ext>
            </a:extLst>
          </p:cNvPr>
          <p:cNvSpPr>
            <a:spLocks noGrp="1"/>
          </p:cNvSpPr>
          <p:nvPr>
            <p:ph type="ftr" sz="quarter" idx="11"/>
          </p:nvPr>
        </p:nvSpPr>
        <p:spPr/>
        <p:txBody>
          <a:bodyPr/>
          <a:lstStyle>
            <a:lvl1pPr>
              <a:defRPr/>
            </a:lvl1pPr>
          </a:lstStyle>
          <a:p>
            <a:endParaRPr lang="en-US" altLang="zh-CN"/>
          </a:p>
        </p:txBody>
      </p:sp>
      <p:sp>
        <p:nvSpPr>
          <p:cNvPr id="7" name="Slide Number Placeholder 5">
            <a:extLst>
              <a:ext uri="{FF2B5EF4-FFF2-40B4-BE49-F238E27FC236}">
                <a16:creationId xmlns:a16="http://schemas.microsoft.com/office/drawing/2014/main" id="{FF621B6D-207B-4C48-B461-5784BC2ABBD3}"/>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48999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A0266BF3-4818-4D48-A8C5-94D09D8EA461}"/>
              </a:ext>
            </a:extLst>
          </p:cNvPr>
          <p:cNvSpPr>
            <a:spLocks noChangeAspect="1"/>
          </p:cNvSpPr>
          <p:nvPr/>
        </p:nvSpPr>
        <p:spPr>
          <a:xfrm>
            <a:off x="6629400" y="600075"/>
            <a:ext cx="2057400" cy="5816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9774F917-976F-44C1-ABE7-7FA61DB8351D}"/>
              </a:ext>
            </a:extLst>
          </p:cNvPr>
          <p:cNvSpPr>
            <a:spLocks noGrp="1"/>
          </p:cNvSpPr>
          <p:nvPr>
            <p:ph type="dt" sz="half" idx="10"/>
          </p:nvPr>
        </p:nvSpPr>
        <p:spPr>
          <a:xfrm>
            <a:off x="6745288" y="5956300"/>
            <a:ext cx="947737" cy="365125"/>
          </a:xfrm>
        </p:spPr>
        <p:txBody>
          <a:bodyPr/>
          <a:lstStyle>
            <a:lvl1pPr>
              <a:defRPr>
                <a:solidFill>
                  <a:srgbClr val="9F296B"/>
                </a:solidFill>
              </a:defRPr>
            </a:lvl1pPr>
          </a:lstStyle>
          <a:p>
            <a:endParaRPr lang="en-US" altLang="zh-CN"/>
          </a:p>
        </p:txBody>
      </p:sp>
      <p:sp>
        <p:nvSpPr>
          <p:cNvPr id="6" name="Footer Placeholder 4">
            <a:extLst>
              <a:ext uri="{FF2B5EF4-FFF2-40B4-BE49-F238E27FC236}">
                <a16:creationId xmlns:a16="http://schemas.microsoft.com/office/drawing/2014/main" id="{56096EEB-181A-41EA-B6E1-D03ECAE303B1}"/>
              </a:ext>
            </a:extLst>
          </p:cNvPr>
          <p:cNvSpPr>
            <a:spLocks noGrp="1"/>
          </p:cNvSpPr>
          <p:nvPr>
            <p:ph type="ftr" sz="quarter" idx="11"/>
          </p:nvPr>
        </p:nvSpPr>
        <p:spPr>
          <a:xfrm>
            <a:off x="581025" y="5951538"/>
            <a:ext cx="5922963" cy="365125"/>
          </a:xfrm>
        </p:spPr>
        <p:txBody>
          <a:bodyPr/>
          <a:lstStyle>
            <a:lvl1pPr>
              <a:defRPr/>
            </a:lvl1pPr>
          </a:lstStyle>
          <a:p>
            <a:endParaRPr lang="en-US" altLang="zh-CN"/>
          </a:p>
        </p:txBody>
      </p:sp>
      <p:sp>
        <p:nvSpPr>
          <p:cNvPr id="7" name="Slide Number Placeholder 5">
            <a:extLst>
              <a:ext uri="{FF2B5EF4-FFF2-40B4-BE49-F238E27FC236}">
                <a16:creationId xmlns:a16="http://schemas.microsoft.com/office/drawing/2014/main" id="{EC39067B-680B-499D-B9E0-2980C56D0EC9}"/>
              </a:ext>
            </a:extLst>
          </p:cNvPr>
          <p:cNvSpPr>
            <a:spLocks noGrp="1"/>
          </p:cNvSpPr>
          <p:nvPr>
            <p:ph type="sldNum" sz="quarter" idx="12"/>
          </p:nvPr>
        </p:nvSpPr>
        <p:spPr/>
        <p:txBody>
          <a:bodyPr/>
          <a:lstStyle>
            <a:lvl1pPr>
              <a:defRPr>
                <a:solidFill>
                  <a:srgbClr val="9F296B"/>
                </a:solidFill>
              </a:defRPr>
            </a:lvl1pPr>
          </a:lstStyle>
          <a:p>
            <a:endParaRPr lang="en-US" altLang="zh-CN"/>
          </a:p>
        </p:txBody>
      </p:sp>
    </p:spTree>
    <p:extLst>
      <p:ext uri="{BB962C8B-B14F-4D97-AF65-F5344CB8AC3E}">
        <p14:creationId xmlns:p14="http://schemas.microsoft.com/office/powerpoint/2010/main" val="1736889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16050" y="274638"/>
            <a:ext cx="7256463" cy="1143000"/>
          </a:xfrm>
        </p:spPr>
        <p:txBody>
          <a:bodyPr/>
          <a:lstStyle/>
          <a:p>
            <a:r>
              <a:rPr lang="en-US"/>
              <a:t>Click to edit Master title style</a:t>
            </a:r>
          </a:p>
        </p:txBody>
      </p:sp>
      <p:sp>
        <p:nvSpPr>
          <p:cNvPr id="3" name="Table Placeholder 2"/>
          <p:cNvSpPr>
            <a:spLocks noGrp="1"/>
          </p:cNvSpPr>
          <p:nvPr>
            <p:ph type="tbl" idx="1"/>
          </p:nvPr>
        </p:nvSpPr>
        <p:spPr>
          <a:xfrm>
            <a:off x="1416050" y="1600200"/>
            <a:ext cx="7270750" cy="4524375"/>
          </a:xfrm>
        </p:spPr>
        <p:txBody>
          <a:bodyPr rtlCol="0">
            <a:normAutofit/>
          </a:bodyPr>
          <a:lstStyle/>
          <a:p>
            <a:pPr lvl="0"/>
            <a:endParaRPr lang="en-US" noProof="0"/>
          </a:p>
        </p:txBody>
      </p:sp>
      <p:sp>
        <p:nvSpPr>
          <p:cNvPr id="4" name="Rectangle 5">
            <a:extLst>
              <a:ext uri="{FF2B5EF4-FFF2-40B4-BE49-F238E27FC236}">
                <a16:creationId xmlns:a16="http://schemas.microsoft.com/office/drawing/2014/main" id="{CECF1ACB-EF73-4D5F-ADE4-24ED176697C7}"/>
              </a:ext>
            </a:extLst>
          </p:cNvPr>
          <p:cNvSpPr>
            <a:spLocks noGrp="1" noChangeArrowheads="1"/>
          </p:cNvSpPr>
          <p:nvPr>
            <p:ph type="dt" sz="half" idx="10"/>
          </p:nvPr>
        </p:nvSpPr>
        <p:spPr/>
        <p:txBody>
          <a:bodyPr/>
          <a:lstStyle>
            <a:lvl1pPr>
              <a:defRPr/>
            </a:lvl1pPr>
          </a:lstStyle>
          <a:p>
            <a:endParaRPr lang="en-US" altLang="zh-CN"/>
          </a:p>
        </p:txBody>
      </p:sp>
      <p:sp>
        <p:nvSpPr>
          <p:cNvPr id="5" name="Rectangle 6">
            <a:extLst>
              <a:ext uri="{FF2B5EF4-FFF2-40B4-BE49-F238E27FC236}">
                <a16:creationId xmlns:a16="http://schemas.microsoft.com/office/drawing/2014/main" id="{12F0BD2C-25F2-4630-AE6E-882A09BD6BB9}"/>
              </a:ext>
            </a:extLst>
          </p:cNvPr>
          <p:cNvSpPr>
            <a:spLocks noGrp="1" noChangeArrowheads="1"/>
          </p:cNvSpPr>
          <p:nvPr>
            <p:ph type="ftr" sz="quarter" idx="11"/>
          </p:nvPr>
        </p:nvSpPr>
        <p:spPr/>
        <p:txBody>
          <a:bodyPr/>
          <a:lstStyle>
            <a:lvl1pPr>
              <a:defRPr/>
            </a:lvl1pPr>
          </a:lstStyle>
          <a:p>
            <a:endParaRPr lang="en-US" altLang="zh-CN"/>
          </a:p>
        </p:txBody>
      </p:sp>
      <p:sp>
        <p:nvSpPr>
          <p:cNvPr id="6" name="Rectangle 7">
            <a:extLst>
              <a:ext uri="{FF2B5EF4-FFF2-40B4-BE49-F238E27FC236}">
                <a16:creationId xmlns:a16="http://schemas.microsoft.com/office/drawing/2014/main" id="{40481264-CF57-4579-8722-FBCA19A15E7F}"/>
              </a:ext>
            </a:extLst>
          </p:cNvPr>
          <p:cNvSpPr>
            <a:spLocks noGrp="1" noChangeArrowheads="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4555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4C63E6E6-A5A8-4BA6-B4FB-E78D88425EDE}"/>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FC5B9430-C6C6-48D9-9EF0-E199E12431C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5553D4E4-BD2E-49C2-A66C-9370BBFEF916}"/>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323944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16050" y="1600200"/>
            <a:ext cx="3559175"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7625" y="1600200"/>
            <a:ext cx="3559175"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C884E11B-B7F8-49E1-B38B-1FE46BABF9D6}"/>
              </a:ext>
            </a:extLst>
          </p:cNvPr>
          <p:cNvSpPr>
            <a:spLocks noGrp="1" noChangeArrowheads="1"/>
          </p:cNvSpPr>
          <p:nvPr>
            <p:ph type="dt" sz="half" idx="10"/>
          </p:nvPr>
        </p:nvSpPr>
        <p:spPr>
          <a:ln/>
        </p:spPr>
        <p:txBody>
          <a:bodyPr/>
          <a:lstStyle>
            <a:lvl1pPr>
              <a:defRPr/>
            </a:lvl1pPr>
          </a:lstStyle>
          <a:p>
            <a:endParaRPr lang="en-US" altLang="zh-CN"/>
          </a:p>
        </p:txBody>
      </p:sp>
      <p:sp>
        <p:nvSpPr>
          <p:cNvPr id="6" name="Rectangle 6">
            <a:extLst>
              <a:ext uri="{FF2B5EF4-FFF2-40B4-BE49-F238E27FC236}">
                <a16:creationId xmlns:a16="http://schemas.microsoft.com/office/drawing/2014/main" id="{6E36C2F1-1F87-4F26-B221-DC99E5D9AE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7">
            <a:extLst>
              <a:ext uri="{FF2B5EF4-FFF2-40B4-BE49-F238E27FC236}">
                <a16:creationId xmlns:a16="http://schemas.microsoft.com/office/drawing/2014/main" id="{D45822FD-7724-4F86-A018-325A277236F5}"/>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481649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39A82F6-AB05-438B-96F6-3A9C0470C270}"/>
              </a:ext>
            </a:extLst>
          </p:cNvPr>
          <p:cNvSpPr>
            <a:spLocks noGrp="1" noChangeArrowheads="1"/>
          </p:cNvSpPr>
          <p:nvPr>
            <p:ph type="dt" sz="half" idx="10"/>
          </p:nvPr>
        </p:nvSpPr>
        <p:spPr>
          <a:ln/>
        </p:spPr>
        <p:txBody>
          <a:bodyPr/>
          <a:lstStyle>
            <a:lvl1pPr>
              <a:defRPr/>
            </a:lvl1pPr>
          </a:lstStyle>
          <a:p>
            <a:endParaRPr lang="en-US" altLang="zh-CN"/>
          </a:p>
        </p:txBody>
      </p:sp>
      <p:sp>
        <p:nvSpPr>
          <p:cNvPr id="8" name="Rectangle 6">
            <a:extLst>
              <a:ext uri="{FF2B5EF4-FFF2-40B4-BE49-F238E27FC236}">
                <a16:creationId xmlns:a16="http://schemas.microsoft.com/office/drawing/2014/main" id="{4FBF094A-DC10-4579-9193-D8C4F71E0462}"/>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7">
            <a:extLst>
              <a:ext uri="{FF2B5EF4-FFF2-40B4-BE49-F238E27FC236}">
                <a16:creationId xmlns:a16="http://schemas.microsoft.com/office/drawing/2014/main" id="{6E9E1FC7-BA88-4DE9-9F7A-30ADDB5F7AE3}"/>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70347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E3843F67-37B3-4368-B1C3-5F9416732505}"/>
              </a:ext>
            </a:extLst>
          </p:cNvPr>
          <p:cNvSpPr>
            <a:spLocks noGrp="1" noChangeArrowheads="1"/>
          </p:cNvSpPr>
          <p:nvPr>
            <p:ph type="dt" sz="half" idx="10"/>
          </p:nvPr>
        </p:nvSpPr>
        <p:spPr>
          <a:ln/>
        </p:spPr>
        <p:txBody>
          <a:bodyPr/>
          <a:lstStyle>
            <a:lvl1pPr>
              <a:defRPr/>
            </a:lvl1pPr>
          </a:lstStyle>
          <a:p>
            <a:endParaRPr lang="en-US" altLang="zh-CN"/>
          </a:p>
        </p:txBody>
      </p:sp>
      <p:sp>
        <p:nvSpPr>
          <p:cNvPr id="4" name="Rectangle 6">
            <a:extLst>
              <a:ext uri="{FF2B5EF4-FFF2-40B4-BE49-F238E27FC236}">
                <a16:creationId xmlns:a16="http://schemas.microsoft.com/office/drawing/2014/main" id="{E4C1B649-6B44-4A40-9377-DB8E8CFBA1D7}"/>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7">
            <a:extLst>
              <a:ext uri="{FF2B5EF4-FFF2-40B4-BE49-F238E27FC236}">
                <a16:creationId xmlns:a16="http://schemas.microsoft.com/office/drawing/2014/main" id="{5E94A941-59D6-4FB0-AFD4-3E2F61B376D0}"/>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2132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E84359B-BA9E-4806-8894-3D14FC81BCB4}"/>
              </a:ext>
            </a:extLst>
          </p:cNvPr>
          <p:cNvSpPr>
            <a:spLocks noGrp="1" noChangeArrowheads="1"/>
          </p:cNvSpPr>
          <p:nvPr>
            <p:ph type="dt" sz="half" idx="10"/>
          </p:nvPr>
        </p:nvSpPr>
        <p:spPr>
          <a:ln/>
        </p:spPr>
        <p:txBody>
          <a:bodyPr/>
          <a:lstStyle>
            <a:lvl1pPr>
              <a:defRPr/>
            </a:lvl1pPr>
          </a:lstStyle>
          <a:p>
            <a:endParaRPr lang="en-US" altLang="zh-CN"/>
          </a:p>
        </p:txBody>
      </p:sp>
      <p:sp>
        <p:nvSpPr>
          <p:cNvPr id="3" name="Rectangle 6">
            <a:extLst>
              <a:ext uri="{FF2B5EF4-FFF2-40B4-BE49-F238E27FC236}">
                <a16:creationId xmlns:a16="http://schemas.microsoft.com/office/drawing/2014/main" id="{5DD8386D-BB94-4497-A13E-CF892BC32AE7}"/>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7">
            <a:extLst>
              <a:ext uri="{FF2B5EF4-FFF2-40B4-BE49-F238E27FC236}">
                <a16:creationId xmlns:a16="http://schemas.microsoft.com/office/drawing/2014/main" id="{84959231-951D-4089-BD6B-3D82587BC022}"/>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410053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B1CB249-0040-4A7E-8EA2-2577F02A1A4D}"/>
              </a:ext>
            </a:extLst>
          </p:cNvPr>
          <p:cNvSpPr>
            <a:spLocks noGrp="1" noChangeArrowheads="1"/>
          </p:cNvSpPr>
          <p:nvPr>
            <p:ph type="dt" sz="half" idx="10"/>
          </p:nvPr>
        </p:nvSpPr>
        <p:spPr>
          <a:ln/>
        </p:spPr>
        <p:txBody>
          <a:bodyPr/>
          <a:lstStyle>
            <a:lvl1pPr>
              <a:defRPr/>
            </a:lvl1pPr>
          </a:lstStyle>
          <a:p>
            <a:endParaRPr lang="en-US" altLang="zh-CN"/>
          </a:p>
        </p:txBody>
      </p:sp>
      <p:sp>
        <p:nvSpPr>
          <p:cNvPr id="6" name="Rectangle 6">
            <a:extLst>
              <a:ext uri="{FF2B5EF4-FFF2-40B4-BE49-F238E27FC236}">
                <a16:creationId xmlns:a16="http://schemas.microsoft.com/office/drawing/2014/main" id="{8FB81406-E36E-40D4-BB14-2D8DF3A3F16A}"/>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7">
            <a:extLst>
              <a:ext uri="{FF2B5EF4-FFF2-40B4-BE49-F238E27FC236}">
                <a16:creationId xmlns:a16="http://schemas.microsoft.com/office/drawing/2014/main" id="{F0EAFCBB-70C9-4729-8665-BD5D5C57437E}"/>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261735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992F9CE-A8A0-4442-8C8B-76AE0FED1819}"/>
              </a:ext>
            </a:extLst>
          </p:cNvPr>
          <p:cNvSpPr>
            <a:spLocks noGrp="1" noChangeArrowheads="1"/>
          </p:cNvSpPr>
          <p:nvPr>
            <p:ph type="dt" sz="half" idx="10"/>
          </p:nvPr>
        </p:nvSpPr>
        <p:spPr>
          <a:ln/>
        </p:spPr>
        <p:txBody>
          <a:bodyPr/>
          <a:lstStyle>
            <a:lvl1pPr>
              <a:defRPr/>
            </a:lvl1pPr>
          </a:lstStyle>
          <a:p>
            <a:endParaRPr lang="en-US" altLang="zh-CN"/>
          </a:p>
        </p:txBody>
      </p:sp>
      <p:sp>
        <p:nvSpPr>
          <p:cNvPr id="6" name="Rectangle 6">
            <a:extLst>
              <a:ext uri="{FF2B5EF4-FFF2-40B4-BE49-F238E27FC236}">
                <a16:creationId xmlns:a16="http://schemas.microsoft.com/office/drawing/2014/main" id="{F1B114AA-496D-4749-806B-70E91CAB6165}"/>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7">
            <a:extLst>
              <a:ext uri="{FF2B5EF4-FFF2-40B4-BE49-F238E27FC236}">
                <a16:creationId xmlns:a16="http://schemas.microsoft.com/office/drawing/2014/main" id="{98DBA757-C7A4-4CC1-A3E1-252993C55310}"/>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39906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ACC2C7E7-5E37-4C44-A328-EF05A175918B}"/>
              </a:ext>
            </a:extLst>
          </p:cNvPr>
          <p:cNvSpPr>
            <a:spLocks noGrp="1" noChangeArrowheads="1"/>
          </p:cNvSpPr>
          <p:nvPr>
            <p:ph type="title"/>
          </p:nvPr>
        </p:nvSpPr>
        <p:spPr bwMode="auto">
          <a:xfrm>
            <a:off x="1416050" y="274638"/>
            <a:ext cx="7256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prstTxWarp prst="textNoShape">
              <a:avLst/>
            </a:prstTxWarp>
          </a:bodyPr>
          <a:lstStyle/>
          <a:p>
            <a:pPr lvl="0"/>
            <a:r>
              <a:rPr lang="en-US" altLang="zh-CN"/>
              <a:t>Click to edit Master title style</a:t>
            </a:r>
          </a:p>
        </p:txBody>
      </p:sp>
      <p:sp>
        <p:nvSpPr>
          <p:cNvPr id="1027" name="Rectangle 4">
            <a:extLst>
              <a:ext uri="{FF2B5EF4-FFF2-40B4-BE49-F238E27FC236}">
                <a16:creationId xmlns:a16="http://schemas.microsoft.com/office/drawing/2014/main" id="{D3A67DC5-3B7A-4324-A5A3-90117C04D360}"/>
              </a:ext>
            </a:extLst>
          </p:cNvPr>
          <p:cNvSpPr>
            <a:spLocks noGrp="1" noChangeArrowheads="1"/>
          </p:cNvSpPr>
          <p:nvPr>
            <p:ph type="body" idx="1"/>
          </p:nvPr>
        </p:nvSpPr>
        <p:spPr bwMode="auto">
          <a:xfrm>
            <a:off x="1416050" y="1600200"/>
            <a:ext cx="72707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9269" name="Rectangle 5">
            <a:extLst>
              <a:ext uri="{FF2B5EF4-FFF2-40B4-BE49-F238E27FC236}">
                <a16:creationId xmlns:a16="http://schemas.microsoft.com/office/drawing/2014/main" id="{F2F76EE5-B753-4CA7-8C3D-1B8C2F7A90E5}"/>
              </a:ext>
            </a:extLst>
          </p:cNvPr>
          <p:cNvSpPr>
            <a:spLocks noGrp="1" noChangeArrowheads="1"/>
          </p:cNvSpPr>
          <p:nvPr>
            <p:ph type="dt" sz="half" idx="2"/>
          </p:nvPr>
        </p:nvSpPr>
        <p:spPr bwMode="auto">
          <a:xfrm>
            <a:off x="457200" y="6243638"/>
            <a:ext cx="2133600" cy="476250"/>
          </a:xfrm>
          <a:prstGeom prst="rect">
            <a:avLst/>
          </a:prstGeom>
          <a:noFill/>
          <a:ln w="9525">
            <a:noFill/>
            <a:miter lim="800000"/>
            <a:headEnd/>
            <a:tailEnd/>
          </a:ln>
          <a:effectLst/>
        </p:spPr>
        <p:txBody>
          <a:bodyPr vert="horz" wrap="square" lIns="91422" tIns="45711" rIns="91422" bIns="45711"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139270" name="Rectangle 6">
            <a:extLst>
              <a:ext uri="{FF2B5EF4-FFF2-40B4-BE49-F238E27FC236}">
                <a16:creationId xmlns:a16="http://schemas.microsoft.com/office/drawing/2014/main" id="{46475401-FE71-4C79-9F34-06453E1C50F1}"/>
              </a:ext>
            </a:extLst>
          </p:cNvPr>
          <p:cNvSpPr>
            <a:spLocks noGrp="1" noChangeArrowheads="1"/>
          </p:cNvSpPr>
          <p:nvPr>
            <p:ph type="ftr" sz="quarter" idx="3"/>
          </p:nvPr>
        </p:nvSpPr>
        <p:spPr bwMode="auto">
          <a:xfrm>
            <a:off x="3124200" y="6243638"/>
            <a:ext cx="2895600" cy="476250"/>
          </a:xfrm>
          <a:prstGeom prst="rect">
            <a:avLst/>
          </a:prstGeom>
          <a:noFill/>
          <a:ln w="9525">
            <a:noFill/>
            <a:miter lim="800000"/>
            <a:headEnd/>
            <a:tailEnd/>
          </a:ln>
          <a:effectLst/>
        </p:spPr>
        <p:txBody>
          <a:bodyPr vert="horz" wrap="square" lIns="91422" tIns="45711" rIns="91422" bIns="45711"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39271" name="Rectangle 7">
            <a:extLst>
              <a:ext uri="{FF2B5EF4-FFF2-40B4-BE49-F238E27FC236}">
                <a16:creationId xmlns:a16="http://schemas.microsoft.com/office/drawing/2014/main" id="{9DDCCC86-DBEA-45EF-B796-4489F4E6F4FF}"/>
              </a:ext>
            </a:extLst>
          </p:cNvPr>
          <p:cNvSpPr>
            <a:spLocks noGrp="1" noChangeArrowheads="1"/>
          </p:cNvSpPr>
          <p:nvPr>
            <p:ph type="sldNum" sz="quarter" idx="4"/>
          </p:nvPr>
        </p:nvSpPr>
        <p:spPr bwMode="auto">
          <a:xfrm>
            <a:off x="6553200" y="6243638"/>
            <a:ext cx="2133600" cy="476250"/>
          </a:xfrm>
          <a:prstGeom prst="rect">
            <a:avLst/>
          </a:prstGeom>
          <a:noFill/>
          <a:ln w="9525">
            <a:noFill/>
            <a:miter lim="800000"/>
            <a:headEnd/>
            <a:tailEnd/>
          </a:ln>
          <a:effectLst/>
        </p:spPr>
        <p:txBody>
          <a:bodyPr vert="horz" wrap="square" lIns="91422" tIns="45711" rIns="91422" bIns="45711" numCol="1" anchor="t"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Arial" pitchFamily="34" charset="0"/>
        </a:defRPr>
      </a:lvl6pPr>
      <a:lvl7pPr marL="914400" algn="ctr" rtl="0" fontAlgn="base">
        <a:spcBef>
          <a:spcPct val="0"/>
        </a:spcBef>
        <a:spcAft>
          <a:spcPct val="0"/>
        </a:spcAft>
        <a:defRPr sz="4400">
          <a:solidFill>
            <a:schemeClr val="tx1"/>
          </a:solidFill>
          <a:latin typeface="Arial" pitchFamily="34" charset="0"/>
        </a:defRPr>
      </a:lvl7pPr>
      <a:lvl8pPr marL="1371600" algn="ctr" rtl="0" fontAlgn="base">
        <a:spcBef>
          <a:spcPct val="0"/>
        </a:spcBef>
        <a:spcAft>
          <a:spcPct val="0"/>
        </a:spcAft>
        <a:defRPr sz="4400">
          <a:solidFill>
            <a:schemeClr val="tx1"/>
          </a:solidFill>
          <a:latin typeface="Arial" pitchFamily="34" charset="0"/>
        </a:defRPr>
      </a:lvl8pPr>
      <a:lvl9pPr marL="1828800" algn="ctr"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4538" indent="-287338"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30D3B-1C83-4031-AD79-A191AB011854}"/>
              </a:ext>
            </a:extLst>
          </p:cNvPr>
          <p:cNvSpPr>
            <a:spLocks noGrp="1"/>
          </p:cNvSpPr>
          <p:nvPr>
            <p:ph type="title"/>
          </p:nvPr>
        </p:nvSpPr>
        <p:spPr>
          <a:xfrm>
            <a:off x="581025" y="687388"/>
            <a:ext cx="7989888" cy="1082675"/>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2051" name="Text Placeholder 2">
            <a:extLst>
              <a:ext uri="{FF2B5EF4-FFF2-40B4-BE49-F238E27FC236}">
                <a16:creationId xmlns:a16="http://schemas.microsoft.com/office/drawing/2014/main" id="{BD8AA193-AA6B-4235-B45A-39BF5DFFD52C}"/>
              </a:ext>
            </a:extLst>
          </p:cNvPr>
          <p:cNvSpPr>
            <a:spLocks noGrp="1" noChangeArrowheads="1"/>
          </p:cNvSpPr>
          <p:nvPr>
            <p:ph type="body" idx="1"/>
          </p:nvPr>
        </p:nvSpPr>
        <p:spPr bwMode="auto">
          <a:xfrm>
            <a:off x="581025" y="2227263"/>
            <a:ext cx="7989888"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3867727F-4BE9-47E3-8546-90622D93C393}"/>
              </a:ext>
            </a:extLst>
          </p:cNvPr>
          <p:cNvSpPr>
            <a:spLocks noGrp="1"/>
          </p:cNvSpPr>
          <p:nvPr>
            <p:ph type="dt" sz="half" idx="2"/>
          </p:nvPr>
        </p:nvSpPr>
        <p:spPr>
          <a:xfrm>
            <a:off x="5559425" y="59563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chemeClr val="accent2"/>
                </a:solidFill>
                <a:ea typeface="宋体" panose="02010600030101010101" pitchFamily="2" charset="-122"/>
              </a:defRPr>
            </a:lvl1pPr>
          </a:lstStyle>
          <a:p>
            <a:endParaRPr lang="en-US" altLang="zh-CN"/>
          </a:p>
        </p:txBody>
      </p:sp>
      <p:sp>
        <p:nvSpPr>
          <p:cNvPr id="5" name="Footer Placeholder 4">
            <a:extLst>
              <a:ext uri="{FF2B5EF4-FFF2-40B4-BE49-F238E27FC236}">
                <a16:creationId xmlns:a16="http://schemas.microsoft.com/office/drawing/2014/main" id="{1D768425-6CC8-4B02-A528-AACF0DA393D6}"/>
              </a:ext>
            </a:extLst>
          </p:cNvPr>
          <p:cNvSpPr>
            <a:spLocks noGrp="1"/>
          </p:cNvSpPr>
          <p:nvPr>
            <p:ph type="ftr" sz="quarter" idx="3"/>
          </p:nvPr>
        </p:nvSpPr>
        <p:spPr>
          <a:xfrm>
            <a:off x="581025" y="5951538"/>
            <a:ext cx="487045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chemeClr val="accent2"/>
                </a:solidFill>
                <a:ea typeface="宋体" panose="02010600030101010101" pitchFamily="2" charset="-122"/>
              </a:defRPr>
            </a:lvl1pPr>
          </a:lstStyle>
          <a:p>
            <a:endParaRPr lang="en-US" altLang="zh-CN"/>
          </a:p>
        </p:txBody>
      </p:sp>
      <p:sp>
        <p:nvSpPr>
          <p:cNvPr id="6" name="Slide Number Placeholder 5">
            <a:extLst>
              <a:ext uri="{FF2B5EF4-FFF2-40B4-BE49-F238E27FC236}">
                <a16:creationId xmlns:a16="http://schemas.microsoft.com/office/drawing/2014/main" id="{8AA933CE-BDF2-42D1-9ED7-C8CB3D407C74}"/>
              </a:ext>
            </a:extLst>
          </p:cNvPr>
          <p:cNvSpPr>
            <a:spLocks noGrp="1"/>
          </p:cNvSpPr>
          <p:nvPr>
            <p:ph type="sldNum" sz="quarter" idx="4"/>
          </p:nvPr>
        </p:nvSpPr>
        <p:spPr>
          <a:xfrm>
            <a:off x="7800975" y="5956300"/>
            <a:ext cx="76993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chemeClr val="accent2"/>
                </a:solidFill>
                <a:ea typeface="宋体" panose="02010600030101010101" pitchFamily="2" charset="-122"/>
              </a:defRPr>
            </a:lvl1pPr>
          </a:lstStyle>
          <a:p>
            <a:endParaRPr lang="en-US" altLang="zh-CN"/>
          </a:p>
        </p:txBody>
      </p:sp>
      <p:sp>
        <p:nvSpPr>
          <p:cNvPr id="9" name="Rectangle 8">
            <a:extLst>
              <a:ext uri="{FF2B5EF4-FFF2-40B4-BE49-F238E27FC236}">
                <a16:creationId xmlns:a16="http://schemas.microsoft.com/office/drawing/2014/main" id="{EE7B9FE2-6DCF-4549-9BD9-5FCE61EA9967}"/>
              </a:ext>
            </a:extLst>
          </p:cNvPr>
          <p:cNvSpPr/>
          <p:nvPr/>
        </p:nvSpPr>
        <p:spPr>
          <a:xfrm>
            <a:off x="447675" y="441325"/>
            <a:ext cx="2720975" cy="107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82CB035-AFB5-4665-8B10-C6C75139940D}"/>
              </a:ext>
            </a:extLst>
          </p:cNvPr>
          <p:cNvSpPr/>
          <p:nvPr/>
        </p:nvSpPr>
        <p:spPr>
          <a:xfrm>
            <a:off x="5975350" y="441325"/>
            <a:ext cx="2711450" cy="1079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44B9003-F541-4DDD-BFC3-AC0C55062888}"/>
              </a:ext>
            </a:extLst>
          </p:cNvPr>
          <p:cNvSpPr/>
          <p:nvPr/>
        </p:nvSpPr>
        <p:spPr>
          <a:xfrm>
            <a:off x="3216275" y="441325"/>
            <a:ext cx="2711450" cy="1079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07" r:id="rId7"/>
    <p:sldLayoutId id="2147483715" r:id="rId8"/>
    <p:sldLayoutId id="2147483708" r:id="rId9"/>
    <p:sldLayoutId id="2147483716" r:id="rId10"/>
    <p:sldLayoutId id="2147483717" r:id="rId11"/>
    <p:sldLayoutId id="2147483718" r:id="rId12"/>
  </p:sldLayoutIdLst>
  <p:txStyles>
    <p:title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C731E8-2371-4312-B63C-195E8B89ACA3}"/>
              </a:ext>
            </a:extLst>
          </p:cNvPr>
          <p:cNvSpPr>
            <a:spLocks noGrp="1"/>
          </p:cNvSpPr>
          <p:nvPr>
            <p:ph type="ctrTitle"/>
          </p:nvPr>
        </p:nvSpPr>
        <p:spPr>
          <a:xfrm>
            <a:off x="570055" y="1284502"/>
            <a:ext cx="7989888" cy="1447800"/>
          </a:xfrm>
        </p:spPr>
        <p:txBody>
          <a:bodyPr>
            <a:normAutofit/>
          </a:bodyPr>
          <a:lstStyle/>
          <a:p>
            <a:pPr defTabSz="440279" fontAlgn="auto">
              <a:spcAft>
                <a:spcPts val="0"/>
              </a:spcAft>
              <a:defRPr/>
            </a:pPr>
            <a:r>
              <a:rPr lang="en-US" altLang="zh-CN" dirty="0">
                <a:latin typeface="Times New Roman" panose="02020603050405020304" pitchFamily="18" charset="0"/>
                <a:cs typeface="Times New Roman" panose="02020603050405020304" pitchFamily="18" charset="0"/>
              </a:rPr>
              <a:t>Chapter 10.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matching models</a:t>
            </a:r>
            <a:endParaRPr lang="zh-CN" altLang="en-US" dirty="0">
              <a:latin typeface="Times New Roman" panose="02020603050405020304" pitchFamily="18" charset="0"/>
              <a:cs typeface="Times New Roman" panose="02020603050405020304" pitchFamily="18" charset="0"/>
            </a:endParaRPr>
          </a:p>
        </p:txBody>
      </p:sp>
      <p:sp>
        <p:nvSpPr>
          <p:cNvPr id="5" name="副标题 4">
            <a:extLst>
              <a:ext uri="{FF2B5EF4-FFF2-40B4-BE49-F238E27FC236}">
                <a16:creationId xmlns:a16="http://schemas.microsoft.com/office/drawing/2014/main" id="{42D07485-8F8C-4CD4-BDAB-0CE0C51A61B5}"/>
              </a:ext>
            </a:extLst>
          </p:cNvPr>
          <p:cNvSpPr>
            <a:spLocks noGrp="1"/>
          </p:cNvSpPr>
          <p:nvPr>
            <p:ph type="subTitle" idx="1"/>
          </p:nvPr>
        </p:nvSpPr>
        <p:spPr>
          <a:xfrm>
            <a:off x="556360" y="796132"/>
            <a:ext cx="7989888" cy="569912"/>
          </a:xfrm>
        </p:spPr>
        <p:txBody>
          <a:bodyPr rtlCol="0">
            <a:normAutofit/>
          </a:bodyPr>
          <a:lstStyle/>
          <a:p>
            <a:pPr defTabSz="440279" fontAlgn="auto">
              <a:spcAft>
                <a:spcPts val="578"/>
              </a:spcAft>
              <a:buFont typeface="Wingdings 2" panose="05020102010507070707" pitchFamily="18" charset="2"/>
              <a:buNone/>
              <a:defRPr/>
            </a:pPr>
            <a:r>
              <a:rPr lang="en-US" altLang="zh-CN" sz="2400" dirty="0">
                <a:latin typeface="Times New Roman" panose="02020603050405020304" pitchFamily="18" charset="0"/>
                <a:cs typeface="Times New Roman" panose="02020603050405020304" pitchFamily="18" charset="0"/>
              </a:rPr>
              <a:t>Financial Econometrics</a:t>
            </a:r>
            <a:endParaRPr lang="zh-CN" altLang="en-US" sz="2800" dirty="0">
              <a:latin typeface="Times New Roman" panose="02020603050405020304" pitchFamily="18" charset="0"/>
              <a:cs typeface="Times New Roman" panose="02020603050405020304" pitchFamily="18" charset="0"/>
            </a:endParaRPr>
          </a:p>
        </p:txBody>
      </p:sp>
      <p:sp>
        <p:nvSpPr>
          <p:cNvPr id="13316" name="文本框 5">
            <a:extLst>
              <a:ext uri="{FF2B5EF4-FFF2-40B4-BE49-F238E27FC236}">
                <a16:creationId xmlns:a16="http://schemas.microsoft.com/office/drawing/2014/main" id="{F5AE09BA-607F-41AD-A235-19F778E68D21}"/>
              </a:ext>
            </a:extLst>
          </p:cNvPr>
          <p:cNvSpPr txBox="1">
            <a:spLocks noChangeArrowheads="1"/>
          </p:cNvSpPr>
          <p:nvPr/>
        </p:nvSpPr>
        <p:spPr bwMode="auto">
          <a:xfrm>
            <a:off x="719138" y="3429000"/>
            <a:ext cx="7705725" cy="214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fontAlgn="base">
              <a:spcBef>
                <a:spcPct val="0"/>
              </a:spcBef>
              <a:spcAft>
                <a:spcPct val="0"/>
              </a:spcAft>
              <a:defRPr>
                <a:solidFill>
                  <a:schemeClr val="tx1"/>
                </a:solidFill>
                <a:latin typeface="Gill Sans MT" panose="020B0502020104020203" pitchFamily="34" charset="0"/>
              </a:defRPr>
            </a:lvl6pPr>
            <a:lvl7pPr marL="2971800" indent="-228600" defTabSz="457200" fontAlgn="base">
              <a:spcBef>
                <a:spcPct val="0"/>
              </a:spcBef>
              <a:spcAft>
                <a:spcPct val="0"/>
              </a:spcAft>
              <a:defRPr>
                <a:solidFill>
                  <a:schemeClr val="tx1"/>
                </a:solidFill>
                <a:latin typeface="Gill Sans MT" panose="020B0502020104020203" pitchFamily="34" charset="0"/>
              </a:defRPr>
            </a:lvl7pPr>
            <a:lvl8pPr marL="3429000" indent="-228600" defTabSz="457200" fontAlgn="base">
              <a:spcBef>
                <a:spcPct val="0"/>
              </a:spcBef>
              <a:spcAft>
                <a:spcPct val="0"/>
              </a:spcAft>
              <a:defRPr>
                <a:solidFill>
                  <a:schemeClr val="tx1"/>
                </a:solidFill>
                <a:latin typeface="Gill Sans MT" panose="020B0502020104020203" pitchFamily="34" charset="0"/>
              </a:defRPr>
            </a:lvl8pPr>
            <a:lvl9pPr marL="3886200" indent="-228600" defTabSz="457200" fontAlgn="base">
              <a:spcBef>
                <a:spcPct val="0"/>
              </a:spcBef>
              <a:spcAft>
                <a:spcPct val="0"/>
              </a:spcAft>
              <a:defRPr>
                <a:solidFill>
                  <a:schemeClr val="tx1"/>
                </a:solidFill>
                <a:latin typeface="Gill Sans MT" panose="020B0502020104020203" pitchFamily="34" charset="0"/>
              </a:defRPr>
            </a:lvl9pPr>
          </a:lstStyle>
          <a:p>
            <a:pPr algn="ctr" eaLnBrk="1" hangingPunct="1">
              <a:defRPr/>
            </a:pPr>
            <a:endParaRPr lang="en-US" altLang="zh-CN" sz="2667" dirty="0">
              <a:solidFill>
                <a:schemeClr val="bg1"/>
              </a:solidFill>
              <a:latin typeface="Times New Roman" panose="02020603050405020304" pitchFamily="18" charset="0"/>
              <a:cs typeface="Times New Roman" panose="02020603050405020304" pitchFamily="18" charset="0"/>
            </a:endParaRPr>
          </a:p>
          <a:p>
            <a:pPr algn="ctr" eaLnBrk="1" hangingPunct="1">
              <a:defRPr/>
            </a:pPr>
            <a:r>
              <a:rPr lang="en-US" altLang="zh-CN" sz="2667" dirty="0">
                <a:solidFill>
                  <a:schemeClr val="bg1"/>
                </a:solidFill>
                <a:latin typeface="Times New Roman" panose="02020603050405020304" pitchFamily="18" charset="0"/>
                <a:cs typeface="Times New Roman" panose="02020603050405020304" pitchFamily="18" charset="0"/>
              </a:rPr>
              <a:t>Department of financial engineering</a:t>
            </a:r>
          </a:p>
          <a:p>
            <a:pPr algn="ctr" eaLnBrk="1" hangingPunct="1">
              <a:defRPr/>
            </a:pPr>
            <a:r>
              <a:rPr lang="en-US" altLang="zh-CN" sz="2667" dirty="0" err="1">
                <a:solidFill>
                  <a:schemeClr val="bg1"/>
                </a:solidFill>
                <a:latin typeface="Times New Roman" panose="02020603050405020304" pitchFamily="18" charset="0"/>
                <a:cs typeface="Times New Roman" panose="02020603050405020304" pitchFamily="18" charset="0"/>
              </a:rPr>
              <a:t>Zhongnan</a:t>
            </a:r>
            <a:r>
              <a:rPr lang="en-US" altLang="zh-CN" sz="2667" dirty="0">
                <a:solidFill>
                  <a:schemeClr val="bg1"/>
                </a:solidFill>
                <a:latin typeface="Times New Roman" panose="02020603050405020304" pitchFamily="18" charset="0"/>
                <a:cs typeface="Times New Roman" panose="02020603050405020304" pitchFamily="18" charset="0"/>
              </a:rPr>
              <a:t> university of economics and law</a:t>
            </a:r>
          </a:p>
          <a:p>
            <a:pPr algn="ctr" eaLnBrk="1" hangingPunct="1">
              <a:defRPr/>
            </a:pPr>
            <a:r>
              <a:rPr lang="en-US" altLang="zh-CN" sz="2667" dirty="0">
                <a:solidFill>
                  <a:schemeClr val="bg1"/>
                </a:solidFill>
                <a:latin typeface="Times New Roman" panose="02020603050405020304" pitchFamily="18" charset="0"/>
                <a:cs typeface="Times New Roman" panose="02020603050405020304" pitchFamily="18" charset="0"/>
              </a:rPr>
              <a:t>Xu </a:t>
            </a:r>
            <a:r>
              <a:rPr lang="en-US" altLang="zh-CN" sz="2667" dirty="0" err="1">
                <a:solidFill>
                  <a:schemeClr val="bg1"/>
                </a:solidFill>
                <a:latin typeface="Times New Roman" panose="02020603050405020304" pitchFamily="18" charset="0"/>
                <a:cs typeface="Times New Roman" panose="02020603050405020304" pitchFamily="18" charset="0"/>
              </a:rPr>
              <a:t>Yonghao</a:t>
            </a:r>
            <a:r>
              <a:rPr lang="en-US" altLang="zh-CN" sz="2667" dirty="0">
                <a:solidFill>
                  <a:schemeClr val="bg1"/>
                </a:solidFill>
                <a:latin typeface="Times New Roman" panose="02020603050405020304" pitchFamily="18" charset="0"/>
                <a:cs typeface="Times New Roman" panose="02020603050405020304" pitchFamily="18" charset="0"/>
              </a:rPr>
              <a:t> </a:t>
            </a:r>
          </a:p>
          <a:p>
            <a:pPr algn="ctr" eaLnBrk="1" hangingPunct="1">
              <a:defRPr/>
            </a:pPr>
            <a:endParaRPr lang="zh-CN" altLang="en-US" sz="266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PSM - Experimental data </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52BD5007-9B8B-486A-B64C-EEB237C45A6C}"/>
              </a:ext>
            </a:extLst>
          </p:cNvPr>
          <p:cNvSpPr txBox="1"/>
          <p:nvPr/>
        </p:nvSpPr>
        <p:spPr>
          <a:xfrm>
            <a:off x="568384" y="2209800"/>
            <a:ext cx="7800976"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Data collected as part of an AB test (aka, randomized experiment, controlled study, randomized control trials and many more variants) is an experimental data. In an AB test, treatments are randomly assigned to the individuals and not selected by them. This means there is no selection bias and the treatment assignment is independent from any confounders.</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6A6EF61-20C2-41EB-95AA-CB63A04C05D3}"/>
              </a:ext>
            </a:extLst>
          </p:cNvPr>
          <p:cNvPicPr>
            <a:picLocks noChangeAspect="1"/>
          </p:cNvPicPr>
          <p:nvPr/>
        </p:nvPicPr>
        <p:blipFill>
          <a:blip r:embed="rId2"/>
          <a:stretch>
            <a:fillRect/>
          </a:stretch>
        </p:blipFill>
        <p:spPr>
          <a:xfrm>
            <a:off x="1264017" y="3854043"/>
            <a:ext cx="7115175" cy="23165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4841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PSM - Experimental data </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52BD5007-9B8B-486A-B64C-EEB237C45A6C}"/>
              </a:ext>
            </a:extLst>
          </p:cNvPr>
          <p:cNvSpPr txBox="1"/>
          <p:nvPr/>
        </p:nvSpPr>
        <p:spPr>
          <a:xfrm>
            <a:off x="568384" y="2209800"/>
            <a:ext cx="7800976" cy="341632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an AB test, a random representative large enough sample of the population is collected. Participants in the AB test are then randomly assigned to different treatment groups: A and B. </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This random assignment </a:t>
            </a:r>
            <a:r>
              <a:rPr lang="en-US" altLang="zh-CN" b="1" dirty="0">
                <a:solidFill>
                  <a:srgbClr val="FF0000"/>
                </a:solidFill>
                <a:latin typeface="Times New Roman" panose="02020603050405020304" pitchFamily="18" charset="0"/>
                <a:cs typeface="Times New Roman" panose="02020603050405020304" pitchFamily="18" charset="0"/>
              </a:rPr>
              <a:t>helps splitting the participants into similar groups where the confounding factors are balanced. </a:t>
            </a:r>
          </a:p>
          <a:p>
            <a:pPr marL="285750" indent="-285750">
              <a:buFont typeface="Arial" panose="020B0604020202020204" pitchFamily="34" charset="0"/>
              <a:buChar char="•"/>
            </a:pPr>
            <a:endParaRPr lang="en-US" altLang="zh-CN" b="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When we introduce treatment to one group but not to the other, the key difference between the groups is the treatment. Since the groups are comparable in the absence of the treatment, we can reasonably say that statistically significant difference in the outcome between the groups is caused by the treatment.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35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PSM - Experimental data </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52BD5007-9B8B-486A-B64C-EEB237C45A6C}"/>
              </a:ext>
            </a:extLst>
          </p:cNvPr>
          <p:cNvSpPr txBox="1"/>
          <p:nvPr/>
        </p:nvSpPr>
        <p:spPr>
          <a:xfrm>
            <a:off x="568384" y="2209800"/>
            <a:ext cx="7800976"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Any data that is not collected as part of an AB test is an observational data. In observational data, treatments are selected by the individuals and not randomly assigned to them. This means there is selection bias and treatment is no longer independent from the confounding factors.</a:t>
            </a:r>
          </a:p>
          <a:p>
            <a:endParaRPr lang="en-US" altLang="zh-CN"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4423192-AE45-431B-A1FE-805D9A1BE740}"/>
              </a:ext>
            </a:extLst>
          </p:cNvPr>
          <p:cNvPicPr>
            <a:picLocks noChangeAspect="1"/>
          </p:cNvPicPr>
          <p:nvPr/>
        </p:nvPicPr>
        <p:blipFill>
          <a:blip r:embed="rId2"/>
          <a:stretch>
            <a:fillRect/>
          </a:stretch>
        </p:blipFill>
        <p:spPr>
          <a:xfrm>
            <a:off x="609600" y="3551237"/>
            <a:ext cx="7791450" cy="2619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6339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PSM - Observational data</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6AEA095-B4DC-40D9-BEE2-DD6821A104ED}"/>
              </a:ext>
            </a:extLst>
          </p:cNvPr>
          <p:cNvSpPr txBox="1"/>
          <p:nvPr/>
        </p:nvSpPr>
        <p:spPr>
          <a:xfrm>
            <a:off x="476250" y="2667000"/>
            <a:ext cx="8191500" cy="2308324"/>
          </a:xfrm>
          <a:prstGeom prst="rect">
            <a:avLst/>
          </a:prstGeom>
          <a:noFill/>
        </p:spPr>
        <p:txBody>
          <a:bodyPr wrap="square">
            <a:spAutoFit/>
          </a:bodyPr>
          <a:lstStyle/>
          <a:p>
            <a:pPr marL="285750" indent="-285750">
              <a:buFont typeface="Arial" panose="020B0604020202020204" pitchFamily="34" charset="0"/>
              <a:buChar char="•"/>
            </a:pPr>
            <a:r>
              <a:rPr lang="en-US" altLang="zh-CN" b="0" i="0" dirty="0">
                <a:solidFill>
                  <a:srgbClr val="292929"/>
                </a:solidFill>
                <a:effectLst/>
                <a:latin typeface="Times New Roman" panose="02020603050405020304" pitchFamily="18" charset="0"/>
                <a:cs typeface="Times New Roman" panose="02020603050405020304" pitchFamily="18" charset="0"/>
              </a:rPr>
              <a:t>In observational data, we collect a random representative sample of the population. </a:t>
            </a:r>
          </a:p>
          <a:p>
            <a:pPr marL="285750" indent="-285750">
              <a:buFont typeface="Arial" panose="020B0604020202020204" pitchFamily="34" charset="0"/>
              <a:buChar char="•"/>
            </a:pPr>
            <a:endParaRPr lang="en-US" altLang="zh-CN" b="0" i="0" dirty="0">
              <a:solidFill>
                <a:srgbClr val="292929"/>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0" i="0" dirty="0">
                <a:solidFill>
                  <a:srgbClr val="292929"/>
                </a:solidFill>
                <a:effectLst/>
                <a:latin typeface="Times New Roman" panose="02020603050405020304" pitchFamily="18" charset="0"/>
                <a:cs typeface="Times New Roman" panose="02020603050405020304" pitchFamily="18" charset="0"/>
              </a:rPr>
              <a:t>As treatments are selected by individuals, there are likely to be differences in confounding factors between the groups. Hence, the </a:t>
            </a:r>
            <a:r>
              <a:rPr lang="en-US" altLang="zh-CN" b="1" i="0" dirty="0">
                <a:solidFill>
                  <a:srgbClr val="FF0000"/>
                </a:solidFill>
                <a:effectLst/>
                <a:latin typeface="Times New Roman" panose="02020603050405020304" pitchFamily="18" charset="0"/>
                <a:cs typeface="Times New Roman" panose="02020603050405020304" pitchFamily="18" charset="0"/>
              </a:rPr>
              <a:t>two groups are not comparable to start with even in the absence of the treatment. </a:t>
            </a:r>
          </a:p>
          <a:p>
            <a:pPr marL="285750" indent="-285750">
              <a:buFont typeface="Arial" panose="020B0604020202020204" pitchFamily="34" charset="0"/>
              <a:buChar char="•"/>
            </a:pPr>
            <a:endParaRPr lang="en-US" altLang="zh-CN" dirty="0">
              <a:solidFill>
                <a:srgbClr val="292929"/>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0" i="0" dirty="0">
                <a:solidFill>
                  <a:srgbClr val="292929"/>
                </a:solidFill>
                <a:effectLst/>
                <a:latin typeface="Times New Roman" panose="02020603050405020304" pitchFamily="18" charset="0"/>
                <a:cs typeface="Times New Roman" panose="02020603050405020304" pitchFamily="18" charset="0"/>
              </a:rPr>
              <a:t>It’s hard to say that statistically significant difference in the outcome between the groups is caused by the treatment when there are other moving pieces at play.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667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2.0 </a:t>
            </a:r>
            <a:r>
              <a:rPr lang="en-US" altLang="zh-CN" dirty="0">
                <a:latin typeface="Times New Roman" panose="02020603050405020304" pitchFamily="18" charset="0"/>
                <a:cs typeface="Times New Roman" panose="02020603050405020304" pitchFamily="18" charset="0"/>
              </a:rPr>
              <a:t>PSM – </a:t>
            </a:r>
            <a:r>
              <a:rPr lang="en-US" altLang="zh-CN" dirty="0" err="1">
                <a:latin typeface="Times New Roman" panose="02020603050405020304" pitchFamily="18" charset="0"/>
                <a:cs typeface="Times New Roman" panose="02020603050405020304" pitchFamily="18" charset="0"/>
              </a:rPr>
              <a:t>oveall</a:t>
            </a:r>
            <a:r>
              <a:rPr lang="en-US" altLang="zh-CN" dirty="0">
                <a:latin typeface="Times New Roman" panose="02020603050405020304" pitchFamily="18" charset="0"/>
                <a:cs typeface="Times New Roman" panose="02020603050405020304" pitchFamily="18" charset="0"/>
              </a:rPr>
              <a:t> Steps</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B748AD55-6C91-412E-998B-3A2B63F9CE80}"/>
              </a:ext>
            </a:extLst>
          </p:cNvPr>
          <p:cNvSpPr txBox="1"/>
          <p:nvPr/>
        </p:nvSpPr>
        <p:spPr>
          <a:xfrm>
            <a:off x="838200" y="2354510"/>
            <a:ext cx="7315200" cy="1477328"/>
          </a:xfrm>
          <a:prstGeom prst="rect">
            <a:avLst/>
          </a:prstGeom>
          <a:noFill/>
        </p:spPr>
        <p:txBody>
          <a:bodyPr wrap="square">
            <a:spAutoFit/>
          </a:bodyPr>
          <a:lstStyle/>
          <a:p>
            <a:pPr algn="l"/>
            <a:r>
              <a:rPr lang="en-US" altLang="zh-CN" b="0" dirty="0">
                <a:solidFill>
                  <a:srgbClr val="292929"/>
                </a:solidFill>
                <a:effectLst/>
                <a:latin typeface="Times New Roman" panose="02020603050405020304" pitchFamily="18" charset="0"/>
                <a:cs typeface="Times New Roman" panose="02020603050405020304" pitchFamily="18" charset="0"/>
              </a:rPr>
              <a:t>Propensity score matching is a non-experimental causal inference technique. It attempts to balance the treatment groups on the confounding factors to make them comparable so that we can draw conclusions about the causal impact of a treatment on the outcome using an observational data. There are 5 key steps when doing causal analysis with Propensity score matching:</a:t>
            </a:r>
          </a:p>
        </p:txBody>
      </p:sp>
      <p:sp>
        <p:nvSpPr>
          <p:cNvPr id="7" name="文本框 6">
            <a:extLst>
              <a:ext uri="{FF2B5EF4-FFF2-40B4-BE49-F238E27FC236}">
                <a16:creationId xmlns:a16="http://schemas.microsoft.com/office/drawing/2014/main" id="{F7ACFE48-C0F0-49F2-BF5E-E44C961725C7}"/>
              </a:ext>
            </a:extLst>
          </p:cNvPr>
          <p:cNvSpPr txBox="1"/>
          <p:nvPr/>
        </p:nvSpPr>
        <p:spPr>
          <a:xfrm>
            <a:off x="838200" y="4191000"/>
            <a:ext cx="4572000" cy="1477328"/>
          </a:xfrm>
          <a:prstGeom prst="rect">
            <a:avLst/>
          </a:prstGeom>
          <a:noFill/>
        </p:spPr>
        <p:txBody>
          <a:bodyPr wrap="square">
            <a:spAutoFit/>
          </a:bodyPr>
          <a:lstStyle/>
          <a:p>
            <a:pPr algn="l"/>
            <a:r>
              <a:rPr lang="en-US" altLang="zh-CN" b="0" dirty="0">
                <a:solidFill>
                  <a:srgbClr val="292929"/>
                </a:solidFill>
                <a:effectLst/>
                <a:latin typeface="Times New Roman" panose="02020603050405020304" pitchFamily="18" charset="0"/>
                <a:cs typeface="Times New Roman" panose="02020603050405020304" pitchFamily="18" charset="0"/>
              </a:rPr>
              <a:t>1️⃣Collect data</a:t>
            </a:r>
            <a:br>
              <a:rPr lang="en-US" altLang="zh-CN" b="0" dirty="0">
                <a:solidFill>
                  <a:srgbClr val="292929"/>
                </a:solidFill>
                <a:effectLst/>
                <a:latin typeface="Times New Roman" panose="02020603050405020304" pitchFamily="18" charset="0"/>
                <a:cs typeface="Times New Roman" panose="02020603050405020304" pitchFamily="18" charset="0"/>
              </a:rPr>
            </a:br>
            <a:r>
              <a:rPr lang="en-US" altLang="zh-CN" b="0" dirty="0">
                <a:solidFill>
                  <a:srgbClr val="292929"/>
                </a:solidFill>
                <a:effectLst/>
                <a:latin typeface="Times New Roman" panose="02020603050405020304" pitchFamily="18" charset="0"/>
                <a:cs typeface="Times New Roman" panose="02020603050405020304" pitchFamily="18" charset="0"/>
              </a:rPr>
              <a:t>2️⃣Estimate propensity scores</a:t>
            </a:r>
            <a:br>
              <a:rPr lang="en-US" altLang="zh-CN" b="0" dirty="0">
                <a:solidFill>
                  <a:srgbClr val="292929"/>
                </a:solidFill>
                <a:effectLst/>
                <a:latin typeface="Times New Roman" panose="02020603050405020304" pitchFamily="18" charset="0"/>
                <a:cs typeface="Times New Roman" panose="02020603050405020304" pitchFamily="18" charset="0"/>
              </a:rPr>
            </a:br>
            <a:r>
              <a:rPr lang="en-US" altLang="zh-CN" b="0" dirty="0">
                <a:solidFill>
                  <a:srgbClr val="292929"/>
                </a:solidFill>
                <a:effectLst/>
                <a:latin typeface="Times New Roman" panose="02020603050405020304" pitchFamily="18" charset="0"/>
                <a:cs typeface="Times New Roman" panose="02020603050405020304" pitchFamily="18" charset="0"/>
              </a:rPr>
              <a:t>3️⃣Match records</a:t>
            </a:r>
            <a:br>
              <a:rPr lang="en-US" altLang="zh-CN" b="0" dirty="0">
                <a:solidFill>
                  <a:srgbClr val="292929"/>
                </a:solidFill>
                <a:effectLst/>
                <a:latin typeface="Times New Roman" panose="02020603050405020304" pitchFamily="18" charset="0"/>
                <a:cs typeface="Times New Roman" panose="02020603050405020304" pitchFamily="18" charset="0"/>
              </a:rPr>
            </a:br>
            <a:r>
              <a:rPr lang="en-US" altLang="zh-CN" b="0" dirty="0">
                <a:solidFill>
                  <a:srgbClr val="292929"/>
                </a:solidFill>
                <a:effectLst/>
                <a:latin typeface="Times New Roman" panose="02020603050405020304" pitchFamily="18" charset="0"/>
                <a:cs typeface="Times New Roman" panose="02020603050405020304" pitchFamily="18" charset="0"/>
              </a:rPr>
              <a:t>4️⃣Evaluate matching</a:t>
            </a:r>
            <a:br>
              <a:rPr lang="en-US" altLang="zh-CN" b="0" dirty="0">
                <a:solidFill>
                  <a:srgbClr val="292929"/>
                </a:solidFill>
                <a:effectLst/>
                <a:latin typeface="Times New Roman" panose="02020603050405020304" pitchFamily="18" charset="0"/>
                <a:cs typeface="Times New Roman" panose="02020603050405020304" pitchFamily="18" charset="0"/>
              </a:rPr>
            </a:br>
            <a:r>
              <a:rPr lang="en-US" altLang="zh-CN" b="0" dirty="0">
                <a:solidFill>
                  <a:srgbClr val="292929"/>
                </a:solidFill>
                <a:effectLst/>
                <a:latin typeface="Times New Roman" panose="02020603050405020304" pitchFamily="18" charset="0"/>
                <a:cs typeface="Times New Roman" panose="02020603050405020304" pitchFamily="18" charset="0"/>
              </a:rPr>
              <a:t>5️⃣Evaluate treatment effect on the outcome</a:t>
            </a:r>
          </a:p>
        </p:txBody>
      </p:sp>
    </p:spTree>
    <p:extLst>
      <p:ext uri="{BB962C8B-B14F-4D97-AF65-F5344CB8AC3E}">
        <p14:creationId xmlns:p14="http://schemas.microsoft.com/office/powerpoint/2010/main" val="822344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2.1 </a:t>
            </a:r>
            <a:r>
              <a:rPr lang="en-US" altLang="zh-CN" dirty="0">
                <a:latin typeface="Times New Roman" panose="02020603050405020304" pitchFamily="18" charset="0"/>
                <a:cs typeface="Times New Roman" panose="02020603050405020304" pitchFamily="18" charset="0"/>
              </a:rPr>
              <a:t>PSM - Collect data</a:t>
            </a:r>
            <a:endParaRPr lang="zh-CN" altLang="zh-CN"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04E0EF36-0240-4DEC-9E4D-2CE92D66BC7F}"/>
              </a:ext>
            </a:extLst>
          </p:cNvPr>
          <p:cNvSpPr txBox="1"/>
          <p:nvPr/>
        </p:nvSpPr>
        <p:spPr>
          <a:xfrm>
            <a:off x="533400" y="2151953"/>
            <a:ext cx="8077200"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aim of this step is to collect data on all possible confounders based on the cases. </a:t>
            </a:r>
          </a:p>
          <a:p>
            <a:r>
              <a:rPr lang="en-US" altLang="zh-CN" b="1" dirty="0">
                <a:solidFill>
                  <a:srgbClr val="FF0000"/>
                </a:solidFill>
                <a:latin typeface="Times New Roman" panose="02020603050405020304" pitchFamily="18" charset="0"/>
                <a:cs typeface="Times New Roman" panose="02020603050405020304" pitchFamily="18" charset="0"/>
              </a:rPr>
              <a:t>If important confounders are left out from the data</a:t>
            </a:r>
            <a:r>
              <a:rPr lang="en-US" altLang="zh-CN" dirty="0">
                <a:latin typeface="Times New Roman" panose="02020603050405020304" pitchFamily="18" charset="0"/>
                <a:cs typeface="Times New Roman" panose="02020603050405020304" pitchFamily="18" charset="0"/>
              </a:rPr>
              <a:t>, we will have a risk of falsely concluding about the causal impact of the treatment on the outcome. </a:t>
            </a:r>
            <a:r>
              <a:rPr lang="en-US" altLang="zh-CN" b="0" i="0" dirty="0">
                <a:solidFill>
                  <a:srgbClr val="292929"/>
                </a:solidFill>
                <a:effectLst/>
                <a:latin typeface="Times New Roman" panose="02020603050405020304" pitchFamily="18" charset="0"/>
                <a:cs typeface="Times New Roman" panose="02020603050405020304" pitchFamily="18" charset="0"/>
              </a:rPr>
              <a:t>As our toy example, we will use the widely accessible </a:t>
            </a:r>
            <a:r>
              <a:rPr lang="en-US" altLang="zh-CN" b="1" i="0" dirty="0">
                <a:solidFill>
                  <a:srgbClr val="FF0000"/>
                </a:solidFill>
                <a:effectLst/>
                <a:latin typeface="Times New Roman" panose="02020603050405020304" pitchFamily="18" charset="0"/>
                <a:cs typeface="Times New Roman" panose="02020603050405020304" pitchFamily="18" charset="0"/>
              </a:rPr>
              <a:t>titanic</a:t>
            </a:r>
            <a:r>
              <a:rPr lang="en-US" altLang="zh-CN" b="0" i="0" dirty="0">
                <a:solidFill>
                  <a:srgbClr val="292929"/>
                </a:solidFill>
                <a:effectLst/>
                <a:latin typeface="Times New Roman" panose="02020603050405020304" pitchFamily="18" charset="0"/>
                <a:cs typeface="Times New Roman" panose="02020603050405020304" pitchFamily="18" charset="0"/>
              </a:rPr>
              <a:t> data. We will keep the number of confounders minimal to keep things manageable and easy to understand. </a:t>
            </a:r>
          </a:p>
          <a:p>
            <a:r>
              <a:rPr lang="en-US" altLang="zh-CN" b="0" i="0" dirty="0">
                <a:solidFill>
                  <a:srgbClr val="292929"/>
                </a:solidFill>
                <a:effectLst/>
                <a:latin typeface="Times New Roman" panose="02020603050405020304" pitchFamily="18" charset="0"/>
                <a:cs typeface="Times New Roman" panose="02020603050405020304" pitchFamily="18" charset="0"/>
              </a:rPr>
              <a:t>Here’s our hypothesized relationship structure:</a:t>
            </a:r>
            <a:endParaRPr lang="zh-CN" altLang="en-US"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AD31CB31-33CF-4C4A-90DF-7D5CA6AF064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7F60CD9C-0B70-48FB-B34A-49A6546AEF4C}"/>
              </a:ext>
            </a:extLst>
          </p:cNvPr>
          <p:cNvPicPr>
            <a:picLocks noChangeAspect="1"/>
          </p:cNvPicPr>
          <p:nvPr/>
        </p:nvPicPr>
        <p:blipFill>
          <a:blip r:embed="rId2"/>
          <a:stretch>
            <a:fillRect/>
          </a:stretch>
        </p:blipFill>
        <p:spPr>
          <a:xfrm>
            <a:off x="2590800" y="4102238"/>
            <a:ext cx="3886200" cy="1857375"/>
          </a:xfrm>
          <a:prstGeom prst="rect">
            <a:avLst/>
          </a:prstGeom>
        </p:spPr>
      </p:pic>
      <p:sp>
        <p:nvSpPr>
          <p:cNvPr id="11" name="文本框 10">
            <a:extLst>
              <a:ext uri="{FF2B5EF4-FFF2-40B4-BE49-F238E27FC236}">
                <a16:creationId xmlns:a16="http://schemas.microsoft.com/office/drawing/2014/main" id="{AF02D629-7EC0-4ABB-A4E7-6FCA77981161}"/>
              </a:ext>
            </a:extLst>
          </p:cNvPr>
          <p:cNvSpPr txBox="1"/>
          <p:nvPr/>
        </p:nvSpPr>
        <p:spPr>
          <a:xfrm>
            <a:off x="723900" y="6143207"/>
            <a:ext cx="76962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will try to understand the impact of getting third class cabin on survival rate. </a:t>
            </a:r>
          </a:p>
        </p:txBody>
      </p:sp>
    </p:spTree>
    <p:extLst>
      <p:ext uri="{BB962C8B-B14F-4D97-AF65-F5344CB8AC3E}">
        <p14:creationId xmlns:p14="http://schemas.microsoft.com/office/powerpoint/2010/main" val="1405477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2.1 </a:t>
            </a:r>
            <a:r>
              <a:rPr lang="en-US" altLang="zh-CN" dirty="0">
                <a:latin typeface="Times New Roman" panose="02020603050405020304" pitchFamily="18" charset="0"/>
                <a:cs typeface="Times New Roman" panose="02020603050405020304" pitchFamily="18" charset="0"/>
              </a:rPr>
              <a:t>PSM - Collect data</a:t>
            </a:r>
            <a:endParaRPr lang="zh-CN" altLang="zh-CN"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2C2DAC5-B051-4F35-B92F-35AB03574551}"/>
              </a:ext>
            </a:extLst>
          </p:cNvPr>
          <p:cNvPicPr>
            <a:picLocks noChangeAspect="1"/>
          </p:cNvPicPr>
          <p:nvPr/>
        </p:nvPicPr>
        <p:blipFill>
          <a:blip r:embed="rId2"/>
          <a:stretch>
            <a:fillRect/>
          </a:stretch>
        </p:blipFill>
        <p:spPr>
          <a:xfrm>
            <a:off x="76200" y="2743200"/>
            <a:ext cx="4809176" cy="2666474"/>
          </a:xfrm>
          <a:prstGeom prst="rect">
            <a:avLst/>
          </a:prstGeom>
        </p:spPr>
      </p:pic>
      <p:sp>
        <p:nvSpPr>
          <p:cNvPr id="7" name="AutoShape 3">
            <a:extLst>
              <a:ext uri="{FF2B5EF4-FFF2-40B4-BE49-F238E27FC236}">
                <a16:creationId xmlns:a16="http://schemas.microsoft.com/office/drawing/2014/main" id="{ACC61A35-A618-47A8-8976-2C5BA8A533B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87D8F9D4-DAD5-4F75-B39E-1B8C6C2F9892}"/>
              </a:ext>
            </a:extLst>
          </p:cNvPr>
          <p:cNvPicPr>
            <a:picLocks noChangeAspect="1"/>
          </p:cNvPicPr>
          <p:nvPr/>
        </p:nvPicPr>
        <p:blipFill>
          <a:blip r:embed="rId3"/>
          <a:stretch>
            <a:fillRect/>
          </a:stretch>
        </p:blipFill>
        <p:spPr>
          <a:xfrm>
            <a:off x="5029200" y="2743200"/>
            <a:ext cx="3859665" cy="2666474"/>
          </a:xfrm>
          <a:prstGeom prst="rect">
            <a:avLst/>
          </a:prstGeom>
        </p:spPr>
      </p:pic>
    </p:spTree>
    <p:extLst>
      <p:ext uri="{BB962C8B-B14F-4D97-AF65-F5344CB8AC3E}">
        <p14:creationId xmlns:p14="http://schemas.microsoft.com/office/powerpoint/2010/main" val="2895125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2.1 </a:t>
            </a:r>
            <a:r>
              <a:rPr lang="en-US" altLang="zh-CN" dirty="0">
                <a:latin typeface="Times New Roman" panose="02020603050405020304" pitchFamily="18" charset="0"/>
                <a:cs typeface="Times New Roman" panose="02020603050405020304" pitchFamily="18" charset="0"/>
              </a:rPr>
              <a:t>PSM - Collect data</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C41ACF8-6AC5-466E-959B-81D064E8C33D}"/>
              </a:ext>
            </a:extLst>
          </p:cNvPr>
          <p:cNvPicPr>
            <a:picLocks noChangeAspect="1"/>
          </p:cNvPicPr>
          <p:nvPr/>
        </p:nvPicPr>
        <p:blipFill>
          <a:blip r:embed="rId2"/>
          <a:stretch>
            <a:fillRect/>
          </a:stretch>
        </p:blipFill>
        <p:spPr>
          <a:xfrm>
            <a:off x="309562" y="2590800"/>
            <a:ext cx="8524875" cy="1323975"/>
          </a:xfrm>
          <a:prstGeom prst="rect">
            <a:avLst/>
          </a:prstGeom>
        </p:spPr>
      </p:pic>
      <p:pic>
        <p:nvPicPr>
          <p:cNvPr id="5" name="图片 4">
            <a:extLst>
              <a:ext uri="{FF2B5EF4-FFF2-40B4-BE49-F238E27FC236}">
                <a16:creationId xmlns:a16="http://schemas.microsoft.com/office/drawing/2014/main" id="{7DA8509F-E0CE-40EB-B050-23703E8E39C9}"/>
              </a:ext>
            </a:extLst>
          </p:cNvPr>
          <p:cNvPicPr>
            <a:picLocks noChangeAspect="1"/>
          </p:cNvPicPr>
          <p:nvPr/>
        </p:nvPicPr>
        <p:blipFill>
          <a:blip r:embed="rId3"/>
          <a:stretch>
            <a:fillRect/>
          </a:stretch>
        </p:blipFill>
        <p:spPr>
          <a:xfrm>
            <a:off x="1371600" y="4197349"/>
            <a:ext cx="6267450" cy="1076325"/>
          </a:xfrm>
          <a:prstGeom prst="rect">
            <a:avLst/>
          </a:prstGeom>
        </p:spPr>
      </p:pic>
      <p:sp>
        <p:nvSpPr>
          <p:cNvPr id="9" name="文本框 8">
            <a:extLst>
              <a:ext uri="{FF2B5EF4-FFF2-40B4-BE49-F238E27FC236}">
                <a16:creationId xmlns:a16="http://schemas.microsoft.com/office/drawing/2014/main" id="{6838E665-65EE-4097-B12F-D0FAFC44BC1D}"/>
              </a:ext>
            </a:extLst>
          </p:cNvPr>
          <p:cNvSpPr txBox="1"/>
          <p:nvPr/>
        </p:nvSpPr>
        <p:spPr>
          <a:xfrm>
            <a:off x="914400" y="5486400"/>
            <a:ext cx="7467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Third class passengers’ (treatment group) survival rate is 24% whereas passengers from other classes (control group) have survival rate of 57%. </a:t>
            </a:r>
            <a:endParaRPr lang="en-US" altLang="zh-CN" dirty="0"/>
          </a:p>
        </p:txBody>
      </p:sp>
    </p:spTree>
    <p:extLst>
      <p:ext uri="{BB962C8B-B14F-4D97-AF65-F5344CB8AC3E}">
        <p14:creationId xmlns:p14="http://schemas.microsoft.com/office/powerpoint/2010/main" val="14555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2.1 </a:t>
            </a:r>
            <a:r>
              <a:rPr lang="en-US" altLang="zh-CN" dirty="0">
                <a:latin typeface="Times New Roman" panose="02020603050405020304" pitchFamily="18" charset="0"/>
                <a:cs typeface="Times New Roman" panose="02020603050405020304" pitchFamily="18" charset="0"/>
              </a:rPr>
              <a:t>PSM - Collect data</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8E9C6E1-C808-410D-890F-BFDC13FCB82B}"/>
              </a:ext>
            </a:extLst>
          </p:cNvPr>
          <p:cNvPicPr>
            <a:picLocks noChangeAspect="1"/>
          </p:cNvPicPr>
          <p:nvPr/>
        </p:nvPicPr>
        <p:blipFill>
          <a:blip r:embed="rId2"/>
          <a:stretch>
            <a:fillRect/>
          </a:stretch>
        </p:blipFill>
        <p:spPr>
          <a:xfrm>
            <a:off x="4114800" y="2590800"/>
            <a:ext cx="4369542" cy="2958654"/>
          </a:xfrm>
          <a:prstGeom prst="rect">
            <a:avLst/>
          </a:prstGeom>
        </p:spPr>
      </p:pic>
      <p:pic>
        <p:nvPicPr>
          <p:cNvPr id="5" name="图片 4">
            <a:extLst>
              <a:ext uri="{FF2B5EF4-FFF2-40B4-BE49-F238E27FC236}">
                <a16:creationId xmlns:a16="http://schemas.microsoft.com/office/drawing/2014/main" id="{2C95840A-FB6C-4C0B-BFC0-9F3ECAA5A2E6}"/>
              </a:ext>
            </a:extLst>
          </p:cNvPr>
          <p:cNvPicPr>
            <a:picLocks noChangeAspect="1"/>
          </p:cNvPicPr>
          <p:nvPr/>
        </p:nvPicPr>
        <p:blipFill rotWithShape="1">
          <a:blip r:embed="rId3"/>
          <a:srcRect r="13018"/>
          <a:stretch/>
        </p:blipFill>
        <p:spPr>
          <a:xfrm>
            <a:off x="0" y="2895600"/>
            <a:ext cx="3962399" cy="1565448"/>
          </a:xfrm>
          <a:prstGeom prst="rect">
            <a:avLst/>
          </a:prstGeom>
        </p:spPr>
      </p:pic>
      <p:sp>
        <p:nvSpPr>
          <p:cNvPr id="8" name="文本框 7">
            <a:extLst>
              <a:ext uri="{FF2B5EF4-FFF2-40B4-BE49-F238E27FC236}">
                <a16:creationId xmlns:a16="http://schemas.microsoft.com/office/drawing/2014/main" id="{78F20BBB-F9C8-4F17-8399-0BED4EC013E1}"/>
              </a:ext>
            </a:extLst>
          </p:cNvPr>
          <p:cNvSpPr txBox="1"/>
          <p:nvPr/>
        </p:nvSpPr>
        <p:spPr>
          <a:xfrm>
            <a:off x="609600" y="1951390"/>
            <a:ext cx="74676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Let’s now inspect the distribution of the confounders by the treatment groups:</a:t>
            </a:r>
          </a:p>
        </p:txBody>
      </p:sp>
    </p:spTree>
    <p:extLst>
      <p:ext uri="{BB962C8B-B14F-4D97-AF65-F5344CB8AC3E}">
        <p14:creationId xmlns:p14="http://schemas.microsoft.com/office/powerpoint/2010/main" val="131186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2.1 </a:t>
            </a:r>
            <a:r>
              <a:rPr lang="en-US" altLang="zh-CN" dirty="0">
                <a:latin typeface="Times New Roman" panose="02020603050405020304" pitchFamily="18" charset="0"/>
                <a:cs typeface="Times New Roman" panose="02020603050405020304" pitchFamily="18" charset="0"/>
              </a:rPr>
              <a:t>PSM - Collect data</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E679F72-9E41-4712-A13D-A2D3AE51AE01}"/>
              </a:ext>
            </a:extLst>
          </p:cNvPr>
          <p:cNvPicPr>
            <a:picLocks noChangeAspect="1"/>
          </p:cNvPicPr>
          <p:nvPr/>
        </p:nvPicPr>
        <p:blipFill>
          <a:blip r:embed="rId2"/>
          <a:stretch>
            <a:fillRect/>
          </a:stretch>
        </p:blipFill>
        <p:spPr>
          <a:xfrm>
            <a:off x="2351460" y="2848304"/>
            <a:ext cx="4669677" cy="2438400"/>
          </a:xfrm>
          <a:prstGeom prst="rect">
            <a:avLst/>
          </a:prstGeom>
        </p:spPr>
      </p:pic>
      <p:sp>
        <p:nvSpPr>
          <p:cNvPr id="9" name="文本框 8">
            <a:extLst>
              <a:ext uri="{FF2B5EF4-FFF2-40B4-BE49-F238E27FC236}">
                <a16:creationId xmlns:a16="http://schemas.microsoft.com/office/drawing/2014/main" id="{040F3DB8-2FBC-4AC8-BA39-51818C531048}"/>
              </a:ext>
            </a:extLst>
          </p:cNvPr>
          <p:cNvSpPr txBox="1"/>
          <p:nvPr/>
        </p:nvSpPr>
        <p:spPr>
          <a:xfrm>
            <a:off x="581024" y="2179901"/>
            <a:ext cx="8029575" cy="646331"/>
          </a:xfrm>
          <a:prstGeom prst="rect">
            <a:avLst/>
          </a:prstGeom>
          <a:noFill/>
        </p:spPr>
        <p:txBody>
          <a:bodyPr wrap="square">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Treatment group has more younger passengers compared to the control. Let’s check the distribution of gender:</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A1CD4F3E-22E8-42C8-B1CE-4ED06DF6A29A}"/>
              </a:ext>
            </a:extLst>
          </p:cNvPr>
          <p:cNvSpPr txBox="1"/>
          <p:nvPr/>
        </p:nvSpPr>
        <p:spPr>
          <a:xfrm>
            <a:off x="457198" y="5638800"/>
            <a:ext cx="8458200" cy="923330"/>
          </a:xfrm>
          <a:prstGeom prst="rect">
            <a:avLst/>
          </a:prstGeom>
          <a:noFill/>
        </p:spPr>
        <p:txBody>
          <a:bodyPr wrap="square">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Treatment group has more males. Since the confounding factors </a:t>
            </a:r>
            <a:r>
              <a:rPr lang="en-US" altLang="zh-CN" b="1" i="0" dirty="0">
                <a:solidFill>
                  <a:srgbClr val="FF0000"/>
                </a:solidFill>
                <a:effectLst/>
                <a:latin typeface="Times New Roman" panose="02020603050405020304" pitchFamily="18" charset="0"/>
                <a:cs typeface="Times New Roman" panose="02020603050405020304" pitchFamily="18" charset="0"/>
              </a:rPr>
              <a:t>are not balanced between the two groups</a:t>
            </a:r>
            <a:r>
              <a:rPr lang="en-US" altLang="zh-CN" b="0" i="0" dirty="0">
                <a:solidFill>
                  <a:srgbClr val="292929"/>
                </a:solidFill>
                <a:effectLst/>
                <a:latin typeface="Times New Roman" panose="02020603050405020304" pitchFamily="18" charset="0"/>
                <a:cs typeface="Times New Roman" panose="02020603050405020304" pitchFamily="18" charset="0"/>
              </a:rPr>
              <a:t>, it’s naïve to say that the difference in survival rate is due to the treatment at this stage. Now let’s learn how to make the groups more comparable.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134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r>
              <a:rPr lang="en-US" altLang="zh-CN" spc="-5" dirty="0" err="1">
                <a:latin typeface="Times New Roman" panose="02020603050405020304" pitchFamily="18" charset="0"/>
                <a:cs typeface="Times New Roman" panose="02020603050405020304" pitchFamily="18" charset="0"/>
              </a:rPr>
              <a:t>oUTLINE</a:t>
            </a:r>
            <a:endParaRPr lang="zh-CN" altLang="en-US" dirty="0">
              <a:latin typeface="Times New Roman" panose="02020603050405020304" pitchFamily="18" charset="0"/>
              <a:cs typeface="Times New Roman" panose="02020603050405020304" pitchFamily="18" charset="0"/>
            </a:endParaRPr>
          </a:p>
        </p:txBody>
      </p:sp>
      <p:graphicFrame>
        <p:nvGraphicFramePr>
          <p:cNvPr id="3" name="图示 2">
            <a:extLst>
              <a:ext uri="{FF2B5EF4-FFF2-40B4-BE49-F238E27FC236}">
                <a16:creationId xmlns:a16="http://schemas.microsoft.com/office/drawing/2014/main" id="{345B56DA-A442-4B2A-BA4F-4E8E545ADFBA}"/>
              </a:ext>
            </a:extLst>
          </p:cNvPr>
          <p:cNvGraphicFramePr/>
          <p:nvPr>
            <p:extLst>
              <p:ext uri="{D42A27DB-BD31-4B8C-83A1-F6EECF244321}">
                <p14:modId xmlns:p14="http://schemas.microsoft.com/office/powerpoint/2010/main" val="1773659888"/>
              </p:ext>
            </p:extLst>
          </p:nvPr>
        </p:nvGraphicFramePr>
        <p:xfrm>
          <a:off x="1524000" y="2286000"/>
          <a:ext cx="58674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337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2.2.1 </a:t>
            </a:r>
            <a:r>
              <a:rPr lang="en-US" altLang="zh-CN" dirty="0">
                <a:latin typeface="Times New Roman" panose="02020603050405020304" pitchFamily="18" charset="0"/>
                <a:cs typeface="Times New Roman" panose="02020603050405020304" pitchFamily="18" charset="0"/>
              </a:rPr>
              <a:t>PSM - Estimate propensity scores</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661BC63-A64B-4809-8462-ACDC47EAF7CB}"/>
              </a:ext>
            </a:extLst>
          </p:cNvPr>
          <p:cNvSpPr txBox="1"/>
          <p:nvPr/>
        </p:nvSpPr>
        <p:spPr>
          <a:xfrm>
            <a:off x="480904" y="2133600"/>
            <a:ext cx="8090009" cy="923330"/>
          </a:xfrm>
          <a:prstGeom prst="rect">
            <a:avLst/>
          </a:prstGeom>
          <a:noFill/>
        </p:spPr>
        <p:txBody>
          <a:bodyPr wrap="square">
            <a:spAutoFit/>
          </a:bodyPr>
          <a:lstStyle/>
          <a:p>
            <a:r>
              <a:rPr lang="en-US" altLang="zh-CN" dirty="0"/>
              <a:t>Once we have collected the data, we can build the propensity model predicting the probability of receiving the treatment given the confounders. Typically, </a:t>
            </a:r>
            <a:r>
              <a:rPr lang="en-US" altLang="zh-CN" b="1" dirty="0">
                <a:solidFill>
                  <a:srgbClr val="FF0000"/>
                </a:solidFill>
              </a:rPr>
              <a:t>logistic regression</a:t>
            </a:r>
            <a:r>
              <a:rPr lang="en-US" altLang="zh-CN" dirty="0"/>
              <a:t> is used for this classification model. </a:t>
            </a:r>
          </a:p>
        </p:txBody>
      </p:sp>
      <p:pic>
        <p:nvPicPr>
          <p:cNvPr id="6" name="图片 5">
            <a:extLst>
              <a:ext uri="{FF2B5EF4-FFF2-40B4-BE49-F238E27FC236}">
                <a16:creationId xmlns:a16="http://schemas.microsoft.com/office/drawing/2014/main" id="{CE927B4D-25C4-40AC-A51F-76F84A53AFE3}"/>
              </a:ext>
            </a:extLst>
          </p:cNvPr>
          <p:cNvPicPr>
            <a:picLocks noChangeAspect="1"/>
          </p:cNvPicPr>
          <p:nvPr/>
        </p:nvPicPr>
        <p:blipFill>
          <a:blip r:embed="rId2"/>
          <a:stretch>
            <a:fillRect/>
          </a:stretch>
        </p:blipFill>
        <p:spPr>
          <a:xfrm>
            <a:off x="2286000" y="3124200"/>
            <a:ext cx="4096839" cy="2117274"/>
          </a:xfrm>
          <a:prstGeom prst="rect">
            <a:avLst/>
          </a:prstGeom>
        </p:spPr>
      </p:pic>
      <p:pic>
        <p:nvPicPr>
          <p:cNvPr id="8" name="图片 7">
            <a:extLst>
              <a:ext uri="{FF2B5EF4-FFF2-40B4-BE49-F238E27FC236}">
                <a16:creationId xmlns:a16="http://schemas.microsoft.com/office/drawing/2014/main" id="{910FFA50-D701-4080-B592-5DDBEDFDB9D8}"/>
              </a:ext>
            </a:extLst>
          </p:cNvPr>
          <p:cNvPicPr>
            <a:picLocks noChangeAspect="1"/>
          </p:cNvPicPr>
          <p:nvPr/>
        </p:nvPicPr>
        <p:blipFill>
          <a:blip r:embed="rId3"/>
          <a:stretch>
            <a:fillRect/>
          </a:stretch>
        </p:blipFill>
        <p:spPr>
          <a:xfrm>
            <a:off x="2002746" y="5341425"/>
            <a:ext cx="4905375" cy="1408242"/>
          </a:xfrm>
          <a:prstGeom prst="rect">
            <a:avLst/>
          </a:prstGeom>
        </p:spPr>
      </p:pic>
    </p:spTree>
    <p:extLst>
      <p:ext uri="{BB962C8B-B14F-4D97-AF65-F5344CB8AC3E}">
        <p14:creationId xmlns:p14="http://schemas.microsoft.com/office/powerpoint/2010/main" val="2185884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2.2.1 </a:t>
            </a:r>
            <a:r>
              <a:rPr lang="en-US" altLang="zh-CN" dirty="0">
                <a:latin typeface="Times New Roman" panose="02020603050405020304" pitchFamily="18" charset="0"/>
                <a:cs typeface="Times New Roman" panose="02020603050405020304" pitchFamily="18" charset="0"/>
              </a:rPr>
              <a:t>PSM - Estimate propensity scores</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EF79076-2499-4CD4-AA77-779F38F4F5ED}"/>
              </a:ext>
            </a:extLst>
          </p:cNvPr>
          <p:cNvSpPr txBox="1"/>
          <p:nvPr/>
        </p:nvSpPr>
        <p:spPr>
          <a:xfrm>
            <a:off x="762000" y="2057400"/>
            <a:ext cx="792480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Propensity score tells us the probability of an individual getting the treatment given the confounders. We have also prepared the logit transformation of the propensity score. Let’s assess the model:</a:t>
            </a:r>
          </a:p>
          <a:p>
            <a:endParaRPr lang="en-US" altLang="zh-CN" dirty="0"/>
          </a:p>
        </p:txBody>
      </p:sp>
      <p:pic>
        <p:nvPicPr>
          <p:cNvPr id="7" name="图片 6">
            <a:extLst>
              <a:ext uri="{FF2B5EF4-FFF2-40B4-BE49-F238E27FC236}">
                <a16:creationId xmlns:a16="http://schemas.microsoft.com/office/drawing/2014/main" id="{C4F2854B-66F8-47D8-AD4A-5C859DB4417F}"/>
              </a:ext>
            </a:extLst>
          </p:cNvPr>
          <p:cNvPicPr>
            <a:picLocks noChangeAspect="1"/>
          </p:cNvPicPr>
          <p:nvPr/>
        </p:nvPicPr>
        <p:blipFill>
          <a:blip r:embed="rId2"/>
          <a:stretch>
            <a:fillRect/>
          </a:stretch>
        </p:blipFill>
        <p:spPr>
          <a:xfrm>
            <a:off x="1600200" y="5105400"/>
            <a:ext cx="6010275" cy="1285875"/>
          </a:xfrm>
          <a:prstGeom prst="rect">
            <a:avLst/>
          </a:prstGeom>
        </p:spPr>
      </p:pic>
      <p:pic>
        <p:nvPicPr>
          <p:cNvPr id="9" name="图片 8">
            <a:extLst>
              <a:ext uri="{FF2B5EF4-FFF2-40B4-BE49-F238E27FC236}">
                <a16:creationId xmlns:a16="http://schemas.microsoft.com/office/drawing/2014/main" id="{42E1990C-F562-4C31-A016-51ADC63B64A1}"/>
              </a:ext>
            </a:extLst>
          </p:cNvPr>
          <p:cNvPicPr>
            <a:picLocks noChangeAspect="1"/>
          </p:cNvPicPr>
          <p:nvPr/>
        </p:nvPicPr>
        <p:blipFill>
          <a:blip r:embed="rId3"/>
          <a:stretch>
            <a:fillRect/>
          </a:stretch>
        </p:blipFill>
        <p:spPr>
          <a:xfrm>
            <a:off x="695323" y="3124200"/>
            <a:ext cx="7753350" cy="1695450"/>
          </a:xfrm>
          <a:prstGeom prst="rect">
            <a:avLst/>
          </a:prstGeom>
        </p:spPr>
      </p:pic>
    </p:spTree>
    <p:extLst>
      <p:ext uri="{BB962C8B-B14F-4D97-AF65-F5344CB8AC3E}">
        <p14:creationId xmlns:p14="http://schemas.microsoft.com/office/powerpoint/2010/main" val="528734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2.2.1 </a:t>
            </a:r>
            <a:r>
              <a:rPr lang="en-US" altLang="zh-CN" dirty="0">
                <a:latin typeface="Times New Roman" panose="02020603050405020304" pitchFamily="18" charset="0"/>
                <a:cs typeface="Times New Roman" panose="02020603050405020304" pitchFamily="18" charset="0"/>
              </a:rPr>
              <a:t>PSM - Estimate propensity scores</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CB25BAAC-D499-4F1E-A44E-FB6FC20F4DC1}"/>
              </a:ext>
            </a:extLst>
          </p:cNvPr>
          <p:cNvSpPr txBox="1"/>
          <p:nvPr/>
        </p:nvSpPr>
        <p:spPr>
          <a:xfrm>
            <a:off x="457200" y="2057400"/>
            <a:ext cx="7989888" cy="2031325"/>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于是我们得到四个指标，分别为：真阳、伪阳、伪阴、真阴。</a:t>
            </a:r>
            <a:r>
              <a:rPr lang="en-US" altLang="zh-CN" dirty="0">
                <a:latin typeface="宋体" panose="02010600030101010101" pitchFamily="2" charset="-122"/>
                <a:ea typeface="宋体" panose="02010600030101010101" pitchFamily="2" charset="-122"/>
              </a:rPr>
              <a:t>ROC</a:t>
            </a:r>
            <a:r>
              <a:rPr lang="zh-CN" altLang="en-US" dirty="0">
                <a:latin typeface="宋体" panose="02010600030101010101" pitchFamily="2" charset="-122"/>
                <a:ea typeface="宋体" panose="02010600030101010101" pitchFamily="2" charset="-122"/>
              </a:rPr>
              <a:t>空间将伪阳性率（</a:t>
            </a:r>
            <a:r>
              <a:rPr lang="en-US" altLang="zh-CN" dirty="0">
                <a:latin typeface="宋体" panose="02010600030101010101" pitchFamily="2" charset="-122"/>
                <a:ea typeface="宋体" panose="02010600030101010101" pitchFamily="2" charset="-122"/>
              </a:rPr>
              <a:t>FPR</a:t>
            </a:r>
            <a:r>
              <a:rPr lang="zh-CN" altLang="en-US" dirty="0">
                <a:latin typeface="宋体" panose="02010600030101010101" pitchFamily="2" charset="-122"/>
                <a:ea typeface="宋体" panose="02010600030101010101" pitchFamily="2" charset="-122"/>
              </a:rPr>
              <a:t>）定义为 </a:t>
            </a:r>
            <a:r>
              <a:rPr lang="en-US" altLang="zh-CN" dirty="0">
                <a:latin typeface="宋体" panose="02010600030101010101" pitchFamily="2" charset="-122"/>
                <a:ea typeface="宋体" panose="02010600030101010101" pitchFamily="2" charset="-122"/>
              </a:rPr>
              <a:t>X </a:t>
            </a:r>
            <a:r>
              <a:rPr lang="zh-CN" altLang="en-US" dirty="0">
                <a:latin typeface="宋体" panose="02010600030101010101" pitchFamily="2" charset="-122"/>
                <a:ea typeface="宋体" panose="02010600030101010101" pitchFamily="2" charset="-122"/>
              </a:rPr>
              <a:t>轴，真阳性率（</a:t>
            </a:r>
            <a:r>
              <a:rPr lang="en-US" altLang="zh-CN" dirty="0">
                <a:latin typeface="宋体" panose="02010600030101010101" pitchFamily="2" charset="-122"/>
                <a:ea typeface="宋体" panose="02010600030101010101" pitchFamily="2" charset="-122"/>
              </a:rPr>
              <a:t>TPR</a:t>
            </a:r>
            <a:r>
              <a:rPr lang="zh-CN" altLang="en-US" dirty="0">
                <a:latin typeface="宋体" panose="02010600030101010101" pitchFamily="2" charset="-122"/>
                <a:ea typeface="宋体" panose="02010600030101010101" pitchFamily="2" charset="-122"/>
              </a:rPr>
              <a:t>）定义为 </a:t>
            </a:r>
            <a:r>
              <a:rPr lang="en-US" altLang="zh-CN" dirty="0">
                <a:latin typeface="宋体" panose="02010600030101010101" pitchFamily="2" charset="-122"/>
                <a:ea typeface="宋体" panose="02010600030101010101" pitchFamily="2" charset="-122"/>
              </a:rPr>
              <a:t>Y </a:t>
            </a:r>
            <a:r>
              <a:rPr lang="zh-CN" altLang="en-US" dirty="0">
                <a:latin typeface="宋体" panose="02010600030101010101" pitchFamily="2" charset="-122"/>
                <a:ea typeface="宋体" panose="02010600030101010101" pitchFamily="2" charset="-122"/>
              </a:rPr>
              <a:t>轴。</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TPR</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true positive rate</a:t>
            </a:r>
            <a:r>
              <a:rPr lang="zh-CN" altLang="en-US" dirty="0">
                <a:latin typeface="宋体" panose="02010600030101010101" pitchFamily="2" charset="-122"/>
                <a:ea typeface="宋体" panose="02010600030101010101" pitchFamily="2" charset="-122"/>
              </a:rPr>
              <a:t>）：在所有实际为阳性的样本中，被正确地判断为阳性之比率。</a:t>
            </a:r>
            <a:r>
              <a:rPr lang="en-US" altLang="zh-CN" dirty="0">
                <a:latin typeface="宋体" panose="02010600030101010101" pitchFamily="2" charset="-122"/>
                <a:ea typeface="宋体" panose="02010600030101010101" pitchFamily="2" charset="-122"/>
              </a:rPr>
              <a:t>TPR=TP/(TP+FN)</a:t>
            </a:r>
          </a:p>
          <a:p>
            <a:r>
              <a:rPr lang="en-US" altLang="zh-CN" dirty="0">
                <a:latin typeface="宋体" panose="02010600030101010101" pitchFamily="2" charset="-122"/>
                <a:ea typeface="宋体" panose="02010600030101010101" pitchFamily="2" charset="-122"/>
              </a:rPr>
              <a:t>FPR</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false positive rate</a:t>
            </a:r>
            <a:r>
              <a:rPr lang="zh-CN" altLang="en-US" dirty="0">
                <a:latin typeface="宋体" panose="02010600030101010101" pitchFamily="2" charset="-122"/>
                <a:ea typeface="宋体" panose="02010600030101010101" pitchFamily="2" charset="-122"/>
              </a:rPr>
              <a:t>）：在所有实际为阴性的样本中，被错误地判断为阳性之比率。</a:t>
            </a:r>
            <a:r>
              <a:rPr lang="en-US" altLang="zh-CN" dirty="0">
                <a:latin typeface="宋体" panose="02010600030101010101" pitchFamily="2" charset="-122"/>
                <a:ea typeface="宋体" panose="02010600030101010101" pitchFamily="2" charset="-122"/>
              </a:rPr>
              <a:t>FPR=FP/(FP+TN)</a:t>
            </a:r>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82F6CF11-AAC8-4A1E-995A-A42CDEE7A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4267200"/>
            <a:ext cx="4407126" cy="2006703"/>
          </a:xfrm>
          <a:prstGeom prst="rect">
            <a:avLst/>
          </a:prstGeom>
        </p:spPr>
      </p:pic>
    </p:spTree>
    <p:extLst>
      <p:ext uri="{BB962C8B-B14F-4D97-AF65-F5344CB8AC3E}">
        <p14:creationId xmlns:p14="http://schemas.microsoft.com/office/powerpoint/2010/main" val="3129960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2.2.2 </a:t>
            </a:r>
            <a:r>
              <a:rPr lang="en-US" altLang="zh-CN" dirty="0">
                <a:latin typeface="Times New Roman" panose="02020603050405020304" pitchFamily="18" charset="0"/>
                <a:cs typeface="Times New Roman" panose="02020603050405020304" pitchFamily="18" charset="0"/>
              </a:rPr>
              <a:t>PSM - Estimate propensity scores</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B7DF6A1-987D-448D-A7D4-8B9D9D2A1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362200"/>
            <a:ext cx="3454578" cy="3416476"/>
          </a:xfrm>
          <a:prstGeom prst="rect">
            <a:avLst/>
          </a:prstGeom>
        </p:spPr>
      </p:pic>
      <p:sp>
        <p:nvSpPr>
          <p:cNvPr id="6" name="文本框 5">
            <a:extLst>
              <a:ext uri="{FF2B5EF4-FFF2-40B4-BE49-F238E27FC236}">
                <a16:creationId xmlns:a16="http://schemas.microsoft.com/office/drawing/2014/main" id="{93FBDFA0-9D15-47D8-9307-8420E0B8956E}"/>
              </a:ext>
            </a:extLst>
          </p:cNvPr>
          <p:cNvSpPr txBox="1"/>
          <p:nvPr/>
        </p:nvSpPr>
        <p:spPr>
          <a:xfrm>
            <a:off x="3962400" y="2286000"/>
            <a:ext cx="4876800" cy="3139321"/>
          </a:xfrm>
          <a:prstGeom prst="rect">
            <a:avLst/>
          </a:prstGeom>
          <a:noFill/>
        </p:spPr>
        <p:txBody>
          <a:bodyPr wrap="square">
            <a:spAutoFit/>
          </a:bodyPr>
          <a:lstStyle/>
          <a:p>
            <a:pPr algn="l"/>
            <a:r>
              <a:rPr lang="en-US" altLang="zh-CN" b="1"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ROC</a:t>
            </a:r>
            <a:r>
              <a:rPr lang="zh-CN" altLang="en-US" b="1"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Receiver Operating Characteristic</a:t>
            </a:r>
            <a:r>
              <a:rPr lang="zh-CN" altLang="en-US" b="1"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受试者工作特征曲线 </a:t>
            </a:r>
            <a:r>
              <a:rPr lang="en-US" altLang="zh-CN" dirty="0">
                <a:latin typeface="宋体" panose="02010600030101010101" pitchFamily="2" charset="-122"/>
                <a:ea typeface="宋体" panose="02010600030101010101" pitchFamily="2" charset="-122"/>
              </a:rPr>
              <a:t>(receiver operating characteristic curve</a:t>
            </a:r>
            <a:r>
              <a:rPr lang="zh-CN" altLang="en-US" dirty="0">
                <a:latin typeface="宋体" panose="02010600030101010101" pitchFamily="2" charset="-122"/>
                <a:ea typeface="宋体" panose="02010600030101010101" pitchFamily="2" charset="-122"/>
              </a:rPr>
              <a:t>，简称</a:t>
            </a:r>
            <a:r>
              <a:rPr lang="en-US" altLang="zh-CN" dirty="0">
                <a:latin typeface="宋体" panose="02010600030101010101" pitchFamily="2" charset="-122"/>
                <a:ea typeface="宋体" panose="02010600030101010101" pitchFamily="2" charset="-122"/>
              </a:rPr>
              <a:t>ROC</a:t>
            </a:r>
            <a:r>
              <a:rPr lang="zh-CN" altLang="en-US" dirty="0">
                <a:latin typeface="宋体" panose="02010600030101010101" pitchFamily="2" charset="-122"/>
                <a:ea typeface="宋体" panose="02010600030101010101" pitchFamily="2" charset="-122"/>
              </a:rPr>
              <a:t>曲线</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，又称为感受性曲线</a:t>
            </a:r>
            <a:r>
              <a:rPr lang="en-US" altLang="zh-CN" dirty="0">
                <a:latin typeface="宋体" panose="02010600030101010101" pitchFamily="2" charset="-122"/>
                <a:ea typeface="宋体" panose="02010600030101010101" pitchFamily="2" charset="-122"/>
              </a:rPr>
              <a:t>(sensitivity curve)</a:t>
            </a:r>
            <a:r>
              <a:rPr lang="zh-CN" altLang="en-US" dirty="0">
                <a:latin typeface="宋体" panose="02010600030101010101" pitchFamily="2" charset="-122"/>
                <a:ea typeface="宋体" panose="02010600030101010101" pitchFamily="2" charset="-122"/>
              </a:rPr>
              <a:t>。</a:t>
            </a:r>
            <a:br>
              <a:rPr lang="en-US" altLang="zh-CN" dirty="0">
                <a:latin typeface="宋体" panose="02010600030101010101" pitchFamily="2" charset="-122"/>
                <a:ea typeface="宋体" panose="02010600030101010101" pitchFamily="2" charset="-122"/>
              </a:rPr>
            </a:b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ROC</a:t>
            </a:r>
            <a:r>
              <a:rPr lang="zh-CN" altLang="en-US" dirty="0">
                <a:latin typeface="宋体" panose="02010600030101010101" pitchFamily="2" charset="-122"/>
                <a:ea typeface="宋体" panose="02010600030101010101" pitchFamily="2" charset="-122"/>
              </a:rPr>
              <a:t>曲线必定起于（</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），止于（</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）。因为，当全都判断为阴性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时，就是（</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）；全部判断为阳性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时就是（</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）。这两点间斜率为</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的线段表示随机分类器（对真实的正负样本没有区分能力）。所以一般分类器需要在这条线上方。</a:t>
            </a:r>
          </a:p>
        </p:txBody>
      </p:sp>
    </p:spTree>
    <p:extLst>
      <p:ext uri="{BB962C8B-B14F-4D97-AF65-F5344CB8AC3E}">
        <p14:creationId xmlns:p14="http://schemas.microsoft.com/office/powerpoint/2010/main" val="1262554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2.2.2 </a:t>
            </a:r>
            <a:r>
              <a:rPr lang="en-US" altLang="zh-CN" dirty="0">
                <a:latin typeface="Times New Roman" panose="02020603050405020304" pitchFamily="18" charset="0"/>
                <a:cs typeface="Times New Roman" panose="02020603050405020304" pitchFamily="18" charset="0"/>
              </a:rPr>
              <a:t>PSM - Estimate propensity scores</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70DF2BDB-61D3-4B3B-A542-409C547CD8D0}"/>
              </a:ext>
            </a:extLst>
          </p:cNvPr>
          <p:cNvSpPr txBox="1"/>
          <p:nvPr/>
        </p:nvSpPr>
        <p:spPr>
          <a:xfrm>
            <a:off x="381000" y="1981200"/>
            <a:ext cx="8334375" cy="4801314"/>
          </a:xfrm>
          <a:prstGeom prst="rect">
            <a:avLst/>
          </a:prstGeom>
          <a:noFill/>
        </p:spPr>
        <p:txBody>
          <a:bodyPr wrap="square">
            <a:spAutoFit/>
          </a:bodyPr>
          <a:lstStyle/>
          <a:p>
            <a:r>
              <a:rPr lang="en-US" altLang="zh-CN" dirty="0">
                <a:latin typeface="宋体" panose="02010600030101010101" pitchFamily="2" charset="-122"/>
                <a:ea typeface="宋体" panose="02010600030101010101" pitchFamily="2" charset="-122"/>
                <a:cs typeface="Times New Roman" panose="02020603050405020304" pitchFamily="18" charset="0"/>
              </a:rPr>
              <a:t>ROC</a:t>
            </a:r>
            <a:r>
              <a:rPr lang="zh-CN" altLang="en-US" dirty="0">
                <a:latin typeface="宋体" panose="02010600030101010101" pitchFamily="2" charset="-122"/>
                <a:ea typeface="宋体" panose="02010600030101010101" pitchFamily="2" charset="-122"/>
                <a:cs typeface="Times New Roman" panose="02020603050405020304" pitchFamily="18" charset="0"/>
              </a:rPr>
              <a:t>曲线最早是运用在军事上，后来逐渐运用到医学领域。相传在第二次世界大战期间，雷达兵的任务之一就是死死地盯住雷达显示器，观察是否有敌机来袭。理论上讲，只要有敌机来袭，雷达屏幕上就会出现相应的信号，但是实际上，有时如果有飞鸟出现在雷达扫描区域时，雷达屏幕上有时也会出现信号。这种情况令雷达兵烦恼不已</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如果过于谨慎，凡是有信号就确定为敌机来袭，显然会增加误报风险</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如果过于大胆，凡是信号都认为飞鸟，又会增加漏报的风险。每个雷达兵都竭尽所能地研究飞鸟信号和飞机信号之间的区别，以便增加预报的准确性。但问题在于，每个雷达兵都有自己的判别标准，有的雷达兵比较谨慎，容易出现误报</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有的雷达兵则比较胆大，容易出现漏报。</a:t>
            </a:r>
          </a:p>
          <a:p>
            <a:endParaRPr lang="zh-CN" altLang="en-US"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为了研究每个雷达兵预报的准确性，雷达兵的管理者汇总了所有雷达兵的预报特点，特别是他们漏报和误报的概率，并将这些概率画到一个二维坐标里面。这个二维坐标的纵坐标为敏感性，即在所有敌机来袭的事件中，每个雷达兵准确预报的概率。而横坐标则为特异性，表示了在所有非敌机来袭信号中，雷达兵预报错误的概率。由于每个雷达兵的预报标准不同，且得到的敏感性和特异性的组合也不同。将这些雷达兵的预报性能进行汇总后，雷达兵管理员发现他们刚好在一条曲线上，这条曲线就是我们经常在医学杂志上看见的</a:t>
            </a:r>
            <a:r>
              <a:rPr lang="en-US" altLang="zh-CN" dirty="0">
                <a:latin typeface="宋体" panose="02010600030101010101" pitchFamily="2" charset="-122"/>
                <a:ea typeface="宋体" panose="02010600030101010101" pitchFamily="2" charset="-122"/>
                <a:cs typeface="Times New Roman" panose="02020603050405020304" pitchFamily="18" charset="0"/>
              </a:rPr>
              <a:t>ROC</a:t>
            </a:r>
            <a:r>
              <a:rPr lang="zh-CN" altLang="en-US" dirty="0">
                <a:latin typeface="宋体" panose="02010600030101010101" pitchFamily="2" charset="-122"/>
                <a:ea typeface="宋体" panose="02010600030101010101" pitchFamily="2" charset="-122"/>
                <a:cs typeface="Times New Roman" panose="02020603050405020304" pitchFamily="18" charset="0"/>
              </a:rPr>
              <a:t>曲线。</a:t>
            </a:r>
          </a:p>
        </p:txBody>
      </p:sp>
    </p:spTree>
    <p:extLst>
      <p:ext uri="{BB962C8B-B14F-4D97-AF65-F5344CB8AC3E}">
        <p14:creationId xmlns:p14="http://schemas.microsoft.com/office/powerpoint/2010/main" val="1918879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2.2.2 </a:t>
            </a:r>
            <a:r>
              <a:rPr lang="en-US" altLang="zh-CN" dirty="0">
                <a:latin typeface="Times New Roman" panose="02020603050405020304" pitchFamily="18" charset="0"/>
                <a:cs typeface="Times New Roman" panose="02020603050405020304" pitchFamily="18" charset="0"/>
              </a:rPr>
              <a:t>PSM - Estimate propensity scores</a:t>
            </a:r>
            <a:endParaRPr lang="zh-CN" altLang="zh-CN"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5AAA6A1-9349-40AE-9559-3228873FEF45}"/>
              </a:ext>
            </a:extLst>
          </p:cNvPr>
          <p:cNvSpPr txBox="1"/>
          <p:nvPr/>
        </p:nvSpPr>
        <p:spPr>
          <a:xfrm>
            <a:off x="581025" y="2133600"/>
            <a:ext cx="4572000" cy="923330"/>
          </a:xfrm>
          <a:prstGeom prst="rect">
            <a:avLst/>
          </a:prstGeom>
          <a:noFill/>
        </p:spPr>
        <p:txBody>
          <a:bodyPr wrap="square">
            <a:spAutoFit/>
          </a:bodyPr>
          <a:lstStyle/>
          <a:p>
            <a:pPr algn="l"/>
            <a:r>
              <a:rPr lang="en-US" altLang="zh-CN" b="1" i="0" dirty="0">
                <a:solidFill>
                  <a:srgbClr val="4F4F4F"/>
                </a:solidFill>
                <a:effectLst/>
                <a:latin typeface="PingFang SC"/>
              </a:rPr>
              <a:t>AUC</a:t>
            </a:r>
            <a:r>
              <a:rPr lang="zh-CN" altLang="en-US" b="1" i="0" dirty="0">
                <a:solidFill>
                  <a:srgbClr val="4F4F4F"/>
                </a:solidFill>
                <a:effectLst/>
                <a:latin typeface="PingFang SC"/>
              </a:rPr>
              <a:t>（</a:t>
            </a:r>
            <a:r>
              <a:rPr lang="en-US" altLang="zh-CN" b="1" i="0" dirty="0">
                <a:solidFill>
                  <a:srgbClr val="4F4F4F"/>
                </a:solidFill>
                <a:effectLst/>
                <a:latin typeface="PingFang SC"/>
              </a:rPr>
              <a:t>Area Under Curve</a:t>
            </a:r>
            <a:r>
              <a:rPr lang="zh-CN" altLang="en-US" b="1" i="0" dirty="0">
                <a:solidFill>
                  <a:srgbClr val="4F4F4F"/>
                </a:solidFill>
                <a:effectLst/>
                <a:latin typeface="PingFang SC"/>
              </a:rPr>
              <a:t>）</a:t>
            </a:r>
          </a:p>
          <a:p>
            <a:br>
              <a:rPr lang="en-US" altLang="zh-CN" dirty="0"/>
            </a:br>
            <a:endParaRPr lang="zh-CN" altLang="en-US" dirty="0"/>
          </a:p>
        </p:txBody>
      </p:sp>
      <p:sp>
        <p:nvSpPr>
          <p:cNvPr id="5" name="文本框 4">
            <a:extLst>
              <a:ext uri="{FF2B5EF4-FFF2-40B4-BE49-F238E27FC236}">
                <a16:creationId xmlns:a16="http://schemas.microsoft.com/office/drawing/2014/main" id="{603A9513-1F8B-4DED-9E7B-5A5583C85DEA}"/>
              </a:ext>
            </a:extLst>
          </p:cNvPr>
          <p:cNvSpPr txBox="1"/>
          <p:nvPr/>
        </p:nvSpPr>
        <p:spPr>
          <a:xfrm>
            <a:off x="581025" y="2594214"/>
            <a:ext cx="7848600" cy="3416320"/>
          </a:xfrm>
          <a:prstGeom prst="rect">
            <a:avLst/>
          </a:prstGeom>
          <a:noFill/>
        </p:spPr>
        <p:txBody>
          <a:bodyPr wrap="square">
            <a:spAutoFit/>
          </a:bodyPr>
          <a:lstStyle/>
          <a:p>
            <a:r>
              <a:rPr lang="en-US" altLang="zh-CN" dirty="0">
                <a:latin typeface="宋体" panose="02010600030101010101" pitchFamily="2" charset="-122"/>
                <a:ea typeface="宋体" panose="02010600030101010101" pitchFamily="2" charset="-122"/>
                <a:cs typeface="Times New Roman" panose="02020603050405020304" pitchFamily="18" charset="0"/>
              </a:rPr>
              <a:t>AUC</a:t>
            </a: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a:latin typeface="宋体" panose="02010600030101010101" pitchFamily="2" charset="-122"/>
                <a:ea typeface="宋体" panose="02010600030101010101" pitchFamily="2" charset="-122"/>
                <a:cs typeface="Times New Roman" panose="02020603050405020304" pitchFamily="18" charset="0"/>
              </a:rPr>
              <a:t>Area Under Curve</a:t>
            </a:r>
            <a:r>
              <a:rPr lang="zh-CN" altLang="en-US" dirty="0">
                <a:latin typeface="宋体" panose="02010600030101010101" pitchFamily="2" charset="-122"/>
                <a:ea typeface="宋体" panose="02010600030101010101" pitchFamily="2" charset="-122"/>
                <a:cs typeface="Times New Roman" panose="02020603050405020304" pitchFamily="18" charset="0"/>
              </a:rPr>
              <a:t>）被定义为</a:t>
            </a:r>
            <a:r>
              <a:rPr lang="en-US" altLang="zh-CN" dirty="0">
                <a:latin typeface="宋体" panose="02010600030101010101" pitchFamily="2" charset="-122"/>
                <a:ea typeface="宋体" panose="02010600030101010101" pitchFamily="2" charset="-122"/>
                <a:cs typeface="Times New Roman" panose="02020603050405020304" pitchFamily="18" charset="0"/>
              </a:rPr>
              <a:t>ROC</a:t>
            </a:r>
            <a:r>
              <a:rPr lang="zh-CN" altLang="en-US" dirty="0">
                <a:latin typeface="宋体" panose="02010600030101010101" pitchFamily="2" charset="-122"/>
                <a:ea typeface="宋体" panose="02010600030101010101" pitchFamily="2" charset="-122"/>
                <a:cs typeface="Times New Roman" panose="02020603050405020304" pitchFamily="18" charset="0"/>
              </a:rPr>
              <a:t>曲线下与坐标轴围成的面积，显然这个面积的数值不会大于</a:t>
            </a:r>
            <a:r>
              <a:rPr lang="en-US" altLang="zh-CN" dirty="0">
                <a:latin typeface="宋体" panose="02010600030101010101" pitchFamily="2" charset="-122"/>
                <a:ea typeface="宋体" panose="02010600030101010101" pitchFamily="2" charset="-122"/>
                <a:cs typeface="Times New Roman" panose="02020603050405020304" pitchFamily="18" charset="0"/>
              </a:rPr>
              <a:t>1</a:t>
            </a:r>
            <a:r>
              <a:rPr lang="zh-CN" altLang="en-US" dirty="0">
                <a:latin typeface="宋体" panose="02010600030101010101" pitchFamily="2" charset="-122"/>
                <a:ea typeface="宋体" panose="02010600030101010101" pitchFamily="2" charset="-122"/>
                <a:cs typeface="Times New Roman" panose="02020603050405020304" pitchFamily="18" charset="0"/>
              </a:rPr>
              <a:t>。又由于</a:t>
            </a:r>
            <a:r>
              <a:rPr lang="en-US" altLang="zh-CN" dirty="0">
                <a:latin typeface="宋体" panose="02010600030101010101" pitchFamily="2" charset="-122"/>
                <a:ea typeface="宋体" panose="02010600030101010101" pitchFamily="2" charset="-122"/>
                <a:cs typeface="Times New Roman" panose="02020603050405020304" pitchFamily="18" charset="0"/>
              </a:rPr>
              <a:t>ROC</a:t>
            </a:r>
            <a:r>
              <a:rPr lang="zh-CN" altLang="en-US" dirty="0">
                <a:latin typeface="宋体" panose="02010600030101010101" pitchFamily="2" charset="-122"/>
                <a:ea typeface="宋体" panose="02010600030101010101" pitchFamily="2" charset="-122"/>
                <a:cs typeface="Times New Roman" panose="02020603050405020304" pitchFamily="18" charset="0"/>
              </a:rPr>
              <a:t>曲线一般都处于</a:t>
            </a:r>
            <a:r>
              <a:rPr lang="en-US" altLang="zh-CN" dirty="0">
                <a:latin typeface="宋体" panose="02010600030101010101" pitchFamily="2" charset="-122"/>
                <a:ea typeface="宋体" panose="02010600030101010101" pitchFamily="2" charset="-122"/>
                <a:cs typeface="Times New Roman" panose="02020603050405020304" pitchFamily="18" charset="0"/>
              </a:rPr>
              <a:t>y=x</a:t>
            </a:r>
            <a:r>
              <a:rPr lang="zh-CN" altLang="en-US" dirty="0">
                <a:latin typeface="宋体" panose="02010600030101010101" pitchFamily="2" charset="-122"/>
                <a:ea typeface="宋体" panose="02010600030101010101" pitchFamily="2" charset="-122"/>
                <a:cs typeface="Times New Roman" panose="02020603050405020304" pitchFamily="18" charset="0"/>
              </a:rPr>
              <a:t>这条直线的上方，所以</a:t>
            </a:r>
            <a:r>
              <a:rPr lang="en-US" altLang="zh-CN" dirty="0">
                <a:latin typeface="宋体" panose="02010600030101010101" pitchFamily="2" charset="-122"/>
                <a:ea typeface="宋体" panose="02010600030101010101" pitchFamily="2" charset="-122"/>
                <a:cs typeface="Times New Roman" panose="02020603050405020304" pitchFamily="18" charset="0"/>
              </a:rPr>
              <a:t>AUC</a:t>
            </a:r>
            <a:r>
              <a:rPr lang="zh-CN" altLang="en-US" dirty="0">
                <a:latin typeface="宋体" panose="02010600030101010101" pitchFamily="2" charset="-122"/>
                <a:ea typeface="宋体" panose="02010600030101010101" pitchFamily="2" charset="-122"/>
                <a:cs typeface="Times New Roman" panose="02020603050405020304" pitchFamily="18" charset="0"/>
              </a:rPr>
              <a:t>的取值范围在</a:t>
            </a:r>
            <a:r>
              <a:rPr lang="en-US" altLang="zh-CN" dirty="0">
                <a:latin typeface="宋体" panose="02010600030101010101" pitchFamily="2" charset="-122"/>
                <a:ea typeface="宋体" panose="02010600030101010101" pitchFamily="2" charset="-122"/>
                <a:cs typeface="Times New Roman" panose="02020603050405020304" pitchFamily="18" charset="0"/>
              </a:rPr>
              <a:t>0.5</a:t>
            </a:r>
            <a:r>
              <a:rPr lang="zh-CN" altLang="en-US" dirty="0">
                <a:latin typeface="宋体" panose="02010600030101010101" pitchFamily="2" charset="-122"/>
                <a:ea typeface="宋体" panose="02010600030101010101" pitchFamily="2" charset="-122"/>
                <a:cs typeface="Times New Roman" panose="02020603050405020304" pitchFamily="18" charset="0"/>
              </a:rPr>
              <a:t>和</a:t>
            </a:r>
            <a:r>
              <a:rPr lang="en-US" altLang="zh-CN" dirty="0">
                <a:latin typeface="宋体" panose="02010600030101010101" pitchFamily="2" charset="-122"/>
                <a:ea typeface="宋体" panose="02010600030101010101" pitchFamily="2" charset="-122"/>
                <a:cs typeface="Times New Roman" panose="02020603050405020304" pitchFamily="18" charset="0"/>
              </a:rPr>
              <a:t>1</a:t>
            </a:r>
            <a:r>
              <a:rPr lang="zh-CN" altLang="en-US" dirty="0">
                <a:latin typeface="宋体" panose="02010600030101010101" pitchFamily="2" charset="-122"/>
                <a:ea typeface="宋体" panose="02010600030101010101" pitchFamily="2" charset="-122"/>
                <a:cs typeface="Times New Roman" panose="02020603050405020304" pitchFamily="18" charset="0"/>
              </a:rPr>
              <a:t>之间。</a:t>
            </a:r>
            <a:r>
              <a:rPr lang="en-US" altLang="zh-CN" dirty="0">
                <a:latin typeface="宋体" panose="02010600030101010101" pitchFamily="2" charset="-122"/>
                <a:ea typeface="宋体" panose="02010600030101010101" pitchFamily="2" charset="-122"/>
                <a:cs typeface="Times New Roman" panose="02020603050405020304" pitchFamily="18" charset="0"/>
              </a:rPr>
              <a:t>AUC</a:t>
            </a:r>
            <a:r>
              <a:rPr lang="zh-CN" altLang="en-US" dirty="0">
                <a:latin typeface="宋体" panose="02010600030101010101" pitchFamily="2" charset="-122"/>
                <a:ea typeface="宋体" panose="02010600030101010101" pitchFamily="2" charset="-122"/>
                <a:cs typeface="Times New Roman" panose="02020603050405020304" pitchFamily="18" charset="0"/>
              </a:rPr>
              <a:t>越接近</a:t>
            </a:r>
            <a:r>
              <a:rPr lang="en-US" altLang="zh-CN" dirty="0">
                <a:latin typeface="宋体" panose="02010600030101010101" pitchFamily="2" charset="-122"/>
                <a:ea typeface="宋体" panose="02010600030101010101" pitchFamily="2" charset="-122"/>
                <a:cs typeface="Times New Roman" panose="02020603050405020304" pitchFamily="18" charset="0"/>
              </a:rPr>
              <a:t>1.0</a:t>
            </a:r>
            <a:r>
              <a:rPr lang="zh-CN" altLang="en-US" dirty="0">
                <a:latin typeface="宋体" panose="02010600030101010101" pitchFamily="2" charset="-122"/>
                <a:ea typeface="宋体" panose="02010600030101010101" pitchFamily="2" charset="-122"/>
                <a:cs typeface="Times New Roman" panose="02020603050405020304" pitchFamily="18" charset="0"/>
              </a:rPr>
              <a:t>，检测方法真实性越高</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等于</a:t>
            </a:r>
            <a:r>
              <a:rPr lang="en-US" altLang="zh-CN" dirty="0">
                <a:latin typeface="宋体" panose="02010600030101010101" pitchFamily="2" charset="-122"/>
                <a:ea typeface="宋体" panose="02010600030101010101" pitchFamily="2" charset="-122"/>
                <a:cs typeface="Times New Roman" panose="02020603050405020304" pitchFamily="18" charset="0"/>
              </a:rPr>
              <a:t>0.5</a:t>
            </a:r>
            <a:r>
              <a:rPr lang="zh-CN" altLang="en-US" dirty="0">
                <a:latin typeface="宋体" panose="02010600030101010101" pitchFamily="2" charset="-122"/>
                <a:ea typeface="宋体" panose="02010600030101010101" pitchFamily="2" charset="-122"/>
                <a:cs typeface="Times New Roman" panose="02020603050405020304" pitchFamily="18" charset="0"/>
              </a:rPr>
              <a:t>时，则真实性最低，无应用价值。</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l">
              <a:buFont typeface="Arial" panose="020B0604020202020204" pitchFamily="34" charset="0"/>
              <a:buChar char="•"/>
            </a:pPr>
            <a:r>
              <a:rPr lang="en-US" altLang="zh-CN" b="0" i="0" dirty="0">
                <a:solidFill>
                  <a:srgbClr val="333333"/>
                </a:solidFill>
                <a:effectLst/>
                <a:latin typeface="宋体" panose="02010600030101010101" pitchFamily="2" charset="-122"/>
                <a:ea typeface="宋体" panose="02010600030101010101" pitchFamily="2" charset="-122"/>
              </a:rPr>
              <a:t>AUC = 1</a:t>
            </a:r>
            <a:r>
              <a:rPr lang="zh-CN" altLang="en-US" b="0" i="0" dirty="0">
                <a:solidFill>
                  <a:srgbClr val="333333"/>
                </a:solidFill>
                <a:effectLst/>
                <a:latin typeface="宋体" panose="02010600030101010101" pitchFamily="2" charset="-122"/>
                <a:ea typeface="宋体" panose="02010600030101010101" pitchFamily="2" charset="-122"/>
              </a:rPr>
              <a:t>，是完美分类器。</a:t>
            </a:r>
          </a:p>
          <a:p>
            <a:pPr algn="l">
              <a:buFont typeface="Arial" panose="020B0604020202020204" pitchFamily="34" charset="0"/>
              <a:buChar char="•"/>
            </a:pPr>
            <a:r>
              <a:rPr lang="en-US" altLang="zh-CN" b="0" i="0" dirty="0">
                <a:solidFill>
                  <a:srgbClr val="333333"/>
                </a:solidFill>
                <a:effectLst/>
                <a:latin typeface="宋体" panose="02010600030101010101" pitchFamily="2" charset="-122"/>
                <a:ea typeface="宋体" panose="02010600030101010101" pitchFamily="2" charset="-122"/>
              </a:rPr>
              <a:t>AUC = [0.85, 0.95], </a:t>
            </a:r>
            <a:r>
              <a:rPr lang="zh-CN" altLang="en-US" b="0" i="0" dirty="0">
                <a:solidFill>
                  <a:srgbClr val="333333"/>
                </a:solidFill>
                <a:effectLst/>
                <a:latin typeface="宋体" panose="02010600030101010101" pitchFamily="2" charset="-122"/>
                <a:ea typeface="宋体" panose="02010600030101010101" pitchFamily="2" charset="-122"/>
              </a:rPr>
              <a:t>效果很好</a:t>
            </a:r>
          </a:p>
          <a:p>
            <a:pPr algn="l">
              <a:buFont typeface="Arial" panose="020B0604020202020204" pitchFamily="34" charset="0"/>
              <a:buChar char="•"/>
            </a:pPr>
            <a:r>
              <a:rPr lang="en-US" altLang="zh-CN" b="0" i="0" dirty="0">
                <a:solidFill>
                  <a:srgbClr val="333333"/>
                </a:solidFill>
                <a:effectLst/>
                <a:latin typeface="宋体" panose="02010600030101010101" pitchFamily="2" charset="-122"/>
                <a:ea typeface="宋体" panose="02010600030101010101" pitchFamily="2" charset="-122"/>
              </a:rPr>
              <a:t>AUC = [0.7, 0.85], </a:t>
            </a:r>
            <a:r>
              <a:rPr lang="zh-CN" altLang="en-US" b="0" i="0" dirty="0">
                <a:solidFill>
                  <a:srgbClr val="333333"/>
                </a:solidFill>
                <a:effectLst/>
                <a:latin typeface="宋体" panose="02010600030101010101" pitchFamily="2" charset="-122"/>
                <a:ea typeface="宋体" panose="02010600030101010101" pitchFamily="2" charset="-122"/>
              </a:rPr>
              <a:t>效果一般</a:t>
            </a:r>
          </a:p>
          <a:p>
            <a:pPr algn="l">
              <a:buFont typeface="Arial" panose="020B0604020202020204" pitchFamily="34" charset="0"/>
              <a:buChar char="•"/>
            </a:pPr>
            <a:r>
              <a:rPr lang="en-US" altLang="zh-CN" b="0" i="0" dirty="0">
                <a:solidFill>
                  <a:srgbClr val="333333"/>
                </a:solidFill>
                <a:effectLst/>
                <a:latin typeface="宋体" panose="02010600030101010101" pitchFamily="2" charset="-122"/>
                <a:ea typeface="宋体" panose="02010600030101010101" pitchFamily="2" charset="-122"/>
              </a:rPr>
              <a:t>AUC = [0.5, 0.7],</a:t>
            </a:r>
            <a:r>
              <a:rPr lang="zh-CN" altLang="en-US" b="0" i="0" dirty="0">
                <a:solidFill>
                  <a:srgbClr val="333333"/>
                </a:solidFill>
                <a:effectLst/>
                <a:latin typeface="宋体" panose="02010600030101010101" pitchFamily="2" charset="-122"/>
                <a:ea typeface="宋体" panose="02010600030101010101" pitchFamily="2" charset="-122"/>
              </a:rPr>
              <a:t>效果较低，但用于预测股票已经很不错了</a:t>
            </a:r>
          </a:p>
          <a:p>
            <a:pPr algn="l">
              <a:buFont typeface="Arial" panose="020B0604020202020204" pitchFamily="34" charset="0"/>
              <a:buChar char="•"/>
            </a:pPr>
            <a:r>
              <a:rPr lang="en-US" altLang="zh-CN" b="0" i="0" dirty="0">
                <a:solidFill>
                  <a:srgbClr val="333333"/>
                </a:solidFill>
                <a:effectLst/>
                <a:latin typeface="宋体" panose="02010600030101010101" pitchFamily="2" charset="-122"/>
                <a:ea typeface="宋体" panose="02010600030101010101" pitchFamily="2" charset="-122"/>
              </a:rPr>
              <a:t>AUC = 0.5</a:t>
            </a:r>
            <a:r>
              <a:rPr lang="zh-CN" altLang="en-US" b="0" i="0" dirty="0">
                <a:solidFill>
                  <a:srgbClr val="333333"/>
                </a:solidFill>
                <a:effectLst/>
                <a:latin typeface="宋体" panose="02010600030101010101" pitchFamily="2" charset="-122"/>
                <a:ea typeface="宋体" panose="02010600030101010101" pitchFamily="2" charset="-122"/>
              </a:rPr>
              <a:t>，跟随机猜测一样（例：丢铜板），模型没有预测价值。</a:t>
            </a:r>
          </a:p>
          <a:p>
            <a:pPr algn="l">
              <a:buFont typeface="Arial" panose="020B0604020202020204" pitchFamily="34" charset="0"/>
              <a:buChar char="•"/>
            </a:pPr>
            <a:r>
              <a:rPr lang="en-US" altLang="zh-CN" b="0" i="0" dirty="0">
                <a:solidFill>
                  <a:srgbClr val="333333"/>
                </a:solidFill>
                <a:effectLst/>
                <a:latin typeface="宋体" panose="02010600030101010101" pitchFamily="2" charset="-122"/>
                <a:ea typeface="宋体" panose="02010600030101010101" pitchFamily="2" charset="-122"/>
              </a:rPr>
              <a:t>AUC &lt; 0.5</a:t>
            </a:r>
            <a:r>
              <a:rPr lang="zh-CN" altLang="en-US" b="0" i="0" dirty="0">
                <a:solidFill>
                  <a:srgbClr val="333333"/>
                </a:solidFill>
                <a:effectLst/>
                <a:latin typeface="宋体" panose="02010600030101010101" pitchFamily="2" charset="-122"/>
                <a:ea typeface="宋体" panose="02010600030101010101" pitchFamily="2" charset="-122"/>
              </a:rPr>
              <a:t>，比随机猜测还差；但只要总是反预测而行，就优于随机猜测。</a:t>
            </a:r>
          </a:p>
          <a:p>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6665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2.2.2 </a:t>
            </a:r>
            <a:r>
              <a:rPr lang="en-US" altLang="zh-CN" dirty="0">
                <a:latin typeface="Times New Roman" panose="02020603050405020304" pitchFamily="18" charset="0"/>
                <a:cs typeface="Times New Roman" panose="02020603050405020304" pitchFamily="18" charset="0"/>
              </a:rPr>
              <a:t>PSM - Estimate propensity scores</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52F8763-D131-448A-B9B7-CCE2D9AB2CDB}"/>
              </a:ext>
            </a:extLst>
          </p:cNvPr>
          <p:cNvPicPr>
            <a:picLocks noChangeAspect="1"/>
          </p:cNvPicPr>
          <p:nvPr/>
        </p:nvPicPr>
        <p:blipFill rotWithShape="1">
          <a:blip r:embed="rId2"/>
          <a:srcRect b="20041"/>
          <a:stretch/>
        </p:blipFill>
        <p:spPr>
          <a:xfrm>
            <a:off x="304800" y="2209800"/>
            <a:ext cx="6505575" cy="3505200"/>
          </a:xfrm>
          <a:prstGeom prst="rect">
            <a:avLst/>
          </a:prstGeom>
        </p:spPr>
      </p:pic>
      <p:sp>
        <p:nvSpPr>
          <p:cNvPr id="6" name="文本框 5">
            <a:extLst>
              <a:ext uri="{FF2B5EF4-FFF2-40B4-BE49-F238E27FC236}">
                <a16:creationId xmlns:a16="http://schemas.microsoft.com/office/drawing/2014/main" id="{46B4281C-07E3-45C2-8141-B6DE53D1D57B}"/>
              </a:ext>
            </a:extLst>
          </p:cNvPr>
          <p:cNvSpPr txBox="1"/>
          <p:nvPr/>
        </p:nvSpPr>
        <p:spPr>
          <a:xfrm>
            <a:off x="26801" y="6612681"/>
            <a:ext cx="5638800" cy="261610"/>
          </a:xfrm>
          <a:prstGeom prst="rect">
            <a:avLst/>
          </a:prstGeom>
          <a:noFill/>
        </p:spPr>
        <p:txBody>
          <a:bodyPr wrap="square">
            <a:spAutoFit/>
          </a:bodyPr>
          <a:lstStyle/>
          <a:p>
            <a:r>
              <a:rPr lang="en-US" altLang="zh-CN" sz="1100" dirty="0"/>
              <a:t>Source|: </a:t>
            </a:r>
            <a:r>
              <a:rPr lang="zh-CN" altLang="en-US" sz="1100" dirty="0"/>
              <a:t>https://zhuanlan.zhihu.com/p/147663370</a:t>
            </a:r>
          </a:p>
        </p:txBody>
      </p:sp>
      <p:pic>
        <p:nvPicPr>
          <p:cNvPr id="15362" name="Picture 2">
            <a:extLst>
              <a:ext uri="{FF2B5EF4-FFF2-40B4-BE49-F238E27FC236}">
                <a16:creationId xmlns:a16="http://schemas.microsoft.com/office/drawing/2014/main" id="{78C1F311-5F0E-48B3-B9AC-582224657E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83" r="18386"/>
          <a:stretch/>
        </p:blipFill>
        <p:spPr bwMode="auto">
          <a:xfrm>
            <a:off x="5181600" y="1905000"/>
            <a:ext cx="3505200" cy="177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32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2.2.2 </a:t>
            </a:r>
            <a:r>
              <a:rPr lang="en-US" altLang="zh-CN" dirty="0">
                <a:latin typeface="Times New Roman" panose="02020603050405020304" pitchFamily="18" charset="0"/>
                <a:cs typeface="Times New Roman" panose="02020603050405020304" pitchFamily="18" charset="0"/>
              </a:rPr>
              <a:t>PSM - Estimate propensity scores</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B7A98B6-18BE-4449-B703-B129E813E34D}"/>
              </a:ext>
            </a:extLst>
          </p:cNvPr>
          <p:cNvPicPr>
            <a:picLocks noChangeAspect="1"/>
          </p:cNvPicPr>
          <p:nvPr/>
        </p:nvPicPr>
        <p:blipFill>
          <a:blip r:embed="rId2"/>
          <a:stretch>
            <a:fillRect/>
          </a:stretch>
        </p:blipFill>
        <p:spPr>
          <a:xfrm>
            <a:off x="990600" y="2286000"/>
            <a:ext cx="6858000" cy="3964891"/>
          </a:xfrm>
          <a:prstGeom prst="rect">
            <a:avLst/>
          </a:prstGeom>
        </p:spPr>
      </p:pic>
    </p:spTree>
    <p:extLst>
      <p:ext uri="{BB962C8B-B14F-4D97-AF65-F5344CB8AC3E}">
        <p14:creationId xmlns:p14="http://schemas.microsoft.com/office/powerpoint/2010/main" val="4025943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2.2.3 </a:t>
            </a:r>
            <a:r>
              <a:rPr lang="en-US" altLang="zh-CN" dirty="0">
                <a:latin typeface="Times New Roman" panose="02020603050405020304" pitchFamily="18" charset="0"/>
                <a:cs typeface="Times New Roman" panose="02020603050405020304" pitchFamily="18" charset="0"/>
              </a:rPr>
              <a:t>PSM - Estimate propensity scores</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B37FF46-C630-4054-B0F8-5F868C186A56}"/>
              </a:ext>
            </a:extLst>
          </p:cNvPr>
          <p:cNvPicPr>
            <a:picLocks noChangeAspect="1"/>
          </p:cNvPicPr>
          <p:nvPr/>
        </p:nvPicPr>
        <p:blipFill>
          <a:blip r:embed="rId2"/>
          <a:stretch>
            <a:fillRect/>
          </a:stretch>
        </p:blipFill>
        <p:spPr>
          <a:xfrm>
            <a:off x="1066800" y="2895600"/>
            <a:ext cx="6726989" cy="3657600"/>
          </a:xfrm>
          <a:prstGeom prst="rect">
            <a:avLst/>
          </a:prstGeom>
        </p:spPr>
      </p:pic>
      <p:sp>
        <p:nvSpPr>
          <p:cNvPr id="7" name="文本框 6">
            <a:extLst>
              <a:ext uri="{FF2B5EF4-FFF2-40B4-BE49-F238E27FC236}">
                <a16:creationId xmlns:a16="http://schemas.microsoft.com/office/drawing/2014/main" id="{57956777-49DC-4B5B-834A-61B411E66786}"/>
              </a:ext>
            </a:extLst>
          </p:cNvPr>
          <p:cNvSpPr txBox="1"/>
          <p:nvPr/>
        </p:nvSpPr>
        <p:spPr>
          <a:xfrm>
            <a:off x="1200622" y="2057400"/>
            <a:ext cx="6742755"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will inspect the distribution of the propensity score and its logit transformation by the treatment groups:</a:t>
            </a:r>
          </a:p>
          <a:p>
            <a:endParaRPr lang="en-US" altLang="zh-CN" dirty="0"/>
          </a:p>
        </p:txBody>
      </p:sp>
    </p:spTree>
    <p:extLst>
      <p:ext uri="{BB962C8B-B14F-4D97-AF65-F5344CB8AC3E}">
        <p14:creationId xmlns:p14="http://schemas.microsoft.com/office/powerpoint/2010/main" val="2629889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a:t>
            </a:r>
            <a:r>
              <a:rPr lang="en-US" altLang="zh-CN" dirty="0">
                <a:latin typeface="Times New Roman" panose="02020603050405020304" pitchFamily="18" charset="0"/>
                <a:cs typeface="Times New Roman" panose="02020603050405020304" pitchFamily="18" charset="0"/>
              </a:rPr>
              <a:t>PSM – Match records</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7956777-49DC-4B5B-834A-61B411E66786}"/>
              </a:ext>
            </a:extLst>
          </p:cNvPr>
          <p:cNvSpPr txBox="1"/>
          <p:nvPr/>
        </p:nvSpPr>
        <p:spPr>
          <a:xfrm>
            <a:off x="609600" y="2057400"/>
            <a:ext cx="7848600" cy="2585323"/>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will inspect the distribution of the propensity score and its logit transformation by the treatment groups:</a:t>
            </a:r>
          </a:p>
          <a:p>
            <a:r>
              <a:rPr lang="en-US" altLang="zh-CN" dirty="0">
                <a:latin typeface="Times New Roman" panose="02020603050405020304" pitchFamily="18" charset="0"/>
                <a:cs typeface="Times New Roman" panose="02020603050405020304" pitchFamily="18" charset="0"/>
              </a:rPr>
              <a:t>In the following script, we find a control record with the most similar propensity score for each example in the treatment group (1 to 1 matching). When doing so, we will sample the control records with replacement. This means some control records can be matched multiple times to different treatment records whereas some control records are not matched at all:</a:t>
            </a:r>
            <a:endParaRPr lang="zh-CN" altLang="en-US"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p>
        </p:txBody>
      </p:sp>
      <p:pic>
        <p:nvPicPr>
          <p:cNvPr id="4" name="图片 3">
            <a:extLst>
              <a:ext uri="{FF2B5EF4-FFF2-40B4-BE49-F238E27FC236}">
                <a16:creationId xmlns:a16="http://schemas.microsoft.com/office/drawing/2014/main" id="{92F385F5-C289-441E-A96A-48F4C7CE2620}"/>
              </a:ext>
            </a:extLst>
          </p:cNvPr>
          <p:cNvPicPr>
            <a:picLocks noChangeAspect="1"/>
          </p:cNvPicPr>
          <p:nvPr/>
        </p:nvPicPr>
        <p:blipFill>
          <a:blip r:embed="rId2"/>
          <a:stretch>
            <a:fillRect/>
          </a:stretch>
        </p:blipFill>
        <p:spPr>
          <a:xfrm>
            <a:off x="685800" y="4128773"/>
            <a:ext cx="7513625" cy="2562359"/>
          </a:xfrm>
          <a:prstGeom prst="rect">
            <a:avLst/>
          </a:prstGeom>
        </p:spPr>
      </p:pic>
    </p:spTree>
    <p:extLst>
      <p:ext uri="{BB962C8B-B14F-4D97-AF65-F5344CB8AC3E}">
        <p14:creationId xmlns:p14="http://schemas.microsoft.com/office/powerpoint/2010/main" val="98082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Introduction</a:t>
            </a:r>
            <a:endParaRPr lang="zh-CN" altLang="zh-CN" b="1" dirty="0">
              <a:latin typeface="Times New Roman" panose="02020603050405020304" pitchFamily="18" charset="0"/>
              <a:cs typeface="Times New Roman" panose="02020603050405020304" pitchFamily="18" charset="0"/>
            </a:endParaRPr>
          </a:p>
        </p:txBody>
      </p:sp>
      <p:sp>
        <p:nvSpPr>
          <p:cNvPr id="3" name="Rectangle 3">
            <a:extLst>
              <a:ext uri="{FF2B5EF4-FFF2-40B4-BE49-F238E27FC236}">
                <a16:creationId xmlns:a16="http://schemas.microsoft.com/office/drawing/2014/main" id="{1C94D8E7-0104-401A-A777-AFEA3A3A2207}"/>
              </a:ext>
            </a:extLst>
          </p:cNvPr>
          <p:cNvSpPr txBox="1">
            <a:spLocks noChangeArrowheads="1"/>
          </p:cNvSpPr>
          <p:nvPr/>
        </p:nvSpPr>
        <p:spPr bwMode="auto">
          <a:xfrm>
            <a:off x="685800" y="1905001"/>
            <a:ext cx="794864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eaLnBrk="1" hangingPunct="1">
              <a:lnSpc>
                <a:spcPct val="150000"/>
              </a:lnSpc>
            </a:pPr>
            <a:r>
              <a:rPr lang="en-US" altLang="zh-CN" dirty="0">
                <a:latin typeface="Times New Roman" panose="02020603050405020304" pitchFamily="18" charset="0"/>
                <a:cs typeface="Times New Roman" panose="02020603050405020304" pitchFamily="18" charset="0"/>
              </a:rPr>
              <a:t>Question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construction of infrastructure, </a:t>
            </a:r>
            <a:r>
              <a:rPr lang="zh-CN" altLang="en-US" dirty="0">
                <a:latin typeface="Times New Roman" panose="02020603050405020304" pitchFamily="18" charset="0"/>
                <a:cs typeface="Times New Roman" panose="02020603050405020304" pitchFamily="18" charset="0"/>
              </a:rPr>
              <a:t>高铁，南水北调，电力系统（</a:t>
            </a:r>
            <a:r>
              <a:rPr lang="en-US" altLang="zh-CN" dirty="0">
                <a:latin typeface="Times New Roman" panose="02020603050405020304" pitchFamily="18" charset="0"/>
                <a:cs typeface="Times New Roman" panose="02020603050405020304" pitchFamily="18" charset="0"/>
              </a:rPr>
              <a:t>DID?</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eaLnBrk="1" hangingPunct="1">
              <a:lnSpc>
                <a:spcPct val="150000"/>
              </a:lnSpc>
            </a:pPr>
            <a:r>
              <a:rPr lang="en-US" altLang="zh-CN" sz="1800" dirty="0">
                <a:latin typeface="Times New Roman" panose="02020603050405020304" pitchFamily="18" charset="0"/>
                <a:cs typeface="Times New Roman" panose="02020603050405020304" pitchFamily="18" charset="0"/>
              </a:rPr>
              <a:t>The selection of control group and treatment group are not random.</a:t>
            </a:r>
          </a:p>
          <a:p>
            <a:pPr lvl="1" eaLnBrk="1" hangingPunct="1">
              <a:lnSpc>
                <a:spcPct val="150000"/>
              </a:lnSpc>
            </a:pPr>
            <a:r>
              <a:rPr lang="en-US" altLang="zh-CN" sz="1800" dirty="0">
                <a:latin typeface="Times New Roman" panose="02020603050405020304" pitchFamily="18" charset="0"/>
                <a:cs typeface="Times New Roman" panose="02020603050405020304" pitchFamily="18" charset="0"/>
              </a:rPr>
              <a:t>Therefore, it does not satisfy the requirement of DID. </a:t>
            </a:r>
          </a:p>
        </p:txBody>
      </p:sp>
      <p:sp>
        <p:nvSpPr>
          <p:cNvPr id="6" name="Rectangle 3">
            <a:extLst>
              <a:ext uri="{FF2B5EF4-FFF2-40B4-BE49-F238E27FC236}">
                <a16:creationId xmlns:a16="http://schemas.microsoft.com/office/drawing/2014/main" id="{7BEF4E66-31D8-4970-95CB-49A8E80DBE26}"/>
              </a:ext>
            </a:extLst>
          </p:cNvPr>
          <p:cNvSpPr txBox="1">
            <a:spLocks noChangeArrowheads="1"/>
          </p:cNvSpPr>
          <p:nvPr/>
        </p:nvSpPr>
        <p:spPr bwMode="auto">
          <a:xfrm>
            <a:off x="622273" y="3906838"/>
            <a:ext cx="794864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eaLnBrk="1" hangingPunct="1">
              <a:lnSpc>
                <a:spcPct val="150000"/>
              </a:lnSpc>
            </a:pPr>
            <a:r>
              <a:rPr lang="en-US" altLang="zh-CN" dirty="0">
                <a:latin typeface="Times New Roman" panose="02020603050405020304" pitchFamily="18" charset="0"/>
                <a:cs typeface="Times New Roman" panose="02020603050405020304" pitchFamily="18" charset="0"/>
              </a:rPr>
              <a:t>Case</a:t>
            </a:r>
            <a:r>
              <a:rPr lang="zh-CN" altLang="en-US" dirty="0">
                <a:latin typeface="Times New Roman" panose="02020603050405020304" pitchFamily="18" charset="0"/>
                <a:cs typeface="Times New Roman" panose="02020603050405020304" pitchFamily="18" charset="0"/>
              </a:rPr>
              <a:t>：自愿报名参加大创；参与大创对保研成功率提升的作用</a:t>
            </a:r>
            <a:endParaRPr lang="en-US" altLang="zh-CN" dirty="0">
              <a:latin typeface="Times New Roman" panose="02020603050405020304" pitchFamily="18" charset="0"/>
              <a:cs typeface="Times New Roman" panose="02020603050405020304" pitchFamily="18" charset="0"/>
            </a:endParaRPr>
          </a:p>
          <a:p>
            <a:pPr lvl="1" eaLnBrk="1" hangingPunct="1">
              <a:lnSpc>
                <a:spcPct val="150000"/>
              </a:lnSpc>
            </a:pPr>
            <a:r>
              <a:rPr lang="en-US" altLang="zh-CN" dirty="0">
                <a:latin typeface="Times New Roman" panose="02020603050405020304" pitchFamily="18" charset="0"/>
                <a:cs typeface="Times New Roman" panose="02020603050405020304" pitchFamily="18" charset="0"/>
              </a:rPr>
              <a:t>PSM</a:t>
            </a:r>
          </a:p>
          <a:p>
            <a:pPr lvl="1" eaLnBrk="1" hangingPunct="1">
              <a:lnSpc>
                <a:spcPct val="150000"/>
              </a:lnSpc>
            </a:pPr>
            <a:r>
              <a:rPr lang="en-US" altLang="zh-CN" dirty="0">
                <a:latin typeface="Times New Roman" panose="02020603050405020304" pitchFamily="18" charset="0"/>
                <a:cs typeface="Times New Roman" panose="02020603050405020304" pitchFamily="18" charset="0"/>
              </a:rPr>
              <a:t>Synthetic Control</a:t>
            </a:r>
          </a:p>
          <a:p>
            <a:pPr lvl="1" eaLnBrk="1" hangingPunct="1">
              <a:lnSpc>
                <a:spcPct val="150000"/>
              </a:lnSpc>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40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blinds(horizontal)">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blinds(horizontal)">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a:t>
            </a:r>
            <a:r>
              <a:rPr lang="en-US" altLang="zh-CN" dirty="0">
                <a:latin typeface="Times New Roman" panose="02020603050405020304" pitchFamily="18" charset="0"/>
                <a:cs typeface="Times New Roman" panose="02020603050405020304" pitchFamily="18" charset="0"/>
              </a:rPr>
              <a:t>PSM – Match records</a:t>
            </a:r>
            <a:endParaRPr lang="zh-CN" altLang="zh-CN"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DF8CD1B-AF31-4248-8309-2C20AA55B4C2}"/>
              </a:ext>
            </a:extLst>
          </p:cNvPr>
          <p:cNvPicPr>
            <a:picLocks noChangeAspect="1"/>
          </p:cNvPicPr>
          <p:nvPr/>
        </p:nvPicPr>
        <p:blipFill>
          <a:blip r:embed="rId2"/>
          <a:stretch>
            <a:fillRect/>
          </a:stretch>
        </p:blipFill>
        <p:spPr>
          <a:xfrm>
            <a:off x="1447800" y="1905000"/>
            <a:ext cx="5410200" cy="4838103"/>
          </a:xfrm>
          <a:prstGeom prst="rect">
            <a:avLst/>
          </a:prstGeom>
        </p:spPr>
      </p:pic>
    </p:spTree>
    <p:extLst>
      <p:ext uri="{BB962C8B-B14F-4D97-AF65-F5344CB8AC3E}">
        <p14:creationId xmlns:p14="http://schemas.microsoft.com/office/powerpoint/2010/main" val="4059483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a:t>
            </a:r>
            <a:r>
              <a:rPr lang="en-US" altLang="zh-CN" dirty="0">
                <a:latin typeface="Times New Roman" panose="02020603050405020304" pitchFamily="18" charset="0"/>
                <a:cs typeface="Times New Roman" panose="02020603050405020304" pitchFamily="18" charset="0"/>
              </a:rPr>
              <a:t>PSM – Match records - Stata</a:t>
            </a:r>
            <a:endParaRPr lang="zh-CN" altLang="zh-CN"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8082F63-BD5E-42E6-A429-2BA8F1DEC900}"/>
              </a:ext>
            </a:extLst>
          </p:cNvPr>
          <p:cNvSpPr txBox="1"/>
          <p:nvPr/>
        </p:nvSpPr>
        <p:spPr>
          <a:xfrm>
            <a:off x="595773" y="2209800"/>
            <a:ext cx="8144180" cy="1692771"/>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help </a:t>
            </a:r>
            <a:r>
              <a:rPr lang="zh-CN" altLang="en-US" sz="2000" b="1" dirty="0">
                <a:latin typeface="Times New Roman" panose="02020603050405020304" pitchFamily="18" charset="0"/>
                <a:cs typeface="Times New Roman" panose="02020603050405020304" pitchFamily="18" charset="0"/>
              </a:rPr>
              <a:t>psmatch2 </a:t>
            </a: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One-to-one matching:</a:t>
            </a:r>
          </a:p>
          <a:p>
            <a:r>
              <a:rPr lang="zh-CN" altLang="en-US" sz="1600" dirty="0">
                <a:latin typeface="Times New Roman" panose="02020603050405020304" pitchFamily="18" charset="0"/>
                <a:cs typeface="Times New Roman" panose="02020603050405020304" pitchFamily="18" charset="0"/>
              </a:rPr>
              <a:t>psmatch2 depvar [indepvars] [if exp] [in range] , [outcome(varlist) pscore(varname) ai(integer k&gt;1) mahalanobis(varlist) caliper(real) noreplacement descending common trim(real) odds index logit ties warnings quietly ate]</a:t>
            </a:r>
          </a:p>
        </p:txBody>
      </p:sp>
      <p:pic>
        <p:nvPicPr>
          <p:cNvPr id="9" name="图片 8">
            <a:extLst>
              <a:ext uri="{FF2B5EF4-FFF2-40B4-BE49-F238E27FC236}">
                <a16:creationId xmlns:a16="http://schemas.microsoft.com/office/drawing/2014/main" id="{1C7EB420-BB70-4A0C-B124-53E2DF70DEE7}"/>
              </a:ext>
            </a:extLst>
          </p:cNvPr>
          <p:cNvPicPr>
            <a:picLocks noChangeAspect="1"/>
          </p:cNvPicPr>
          <p:nvPr/>
        </p:nvPicPr>
        <p:blipFill>
          <a:blip r:embed="rId2"/>
          <a:stretch>
            <a:fillRect/>
          </a:stretch>
        </p:blipFill>
        <p:spPr>
          <a:xfrm>
            <a:off x="581025" y="4191000"/>
            <a:ext cx="7772400" cy="1499490"/>
          </a:xfrm>
          <a:prstGeom prst="rect">
            <a:avLst/>
          </a:prstGeom>
        </p:spPr>
      </p:pic>
    </p:spTree>
    <p:extLst>
      <p:ext uri="{BB962C8B-B14F-4D97-AF65-F5344CB8AC3E}">
        <p14:creationId xmlns:p14="http://schemas.microsoft.com/office/powerpoint/2010/main" val="129175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a:t>
            </a:r>
            <a:r>
              <a:rPr lang="en-US" altLang="zh-CN" dirty="0">
                <a:latin typeface="Times New Roman" panose="02020603050405020304" pitchFamily="18" charset="0"/>
                <a:cs typeface="Times New Roman" panose="02020603050405020304" pitchFamily="18" charset="0"/>
              </a:rPr>
              <a:t>PSM – Match records - Stata</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820EA81-4E62-45B4-A67C-67CFE39908B1}"/>
              </a:ext>
            </a:extLst>
          </p:cNvPr>
          <p:cNvSpPr txBox="1"/>
          <p:nvPr/>
        </p:nvSpPr>
        <p:spPr>
          <a:xfrm>
            <a:off x="685800" y="2057400"/>
            <a:ext cx="76200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will now create a new dataset called </a:t>
            </a:r>
            <a:r>
              <a:rPr lang="en-US" altLang="zh-CN" dirty="0" err="1">
                <a:latin typeface="Times New Roman" panose="02020603050405020304" pitchFamily="18" charset="0"/>
                <a:cs typeface="Times New Roman" panose="02020603050405020304" pitchFamily="18" charset="0"/>
              </a:rPr>
              <a:t>matched_df</a:t>
            </a:r>
            <a:r>
              <a:rPr lang="en-US" altLang="zh-CN" dirty="0">
                <a:latin typeface="Times New Roman" panose="02020603050405020304" pitchFamily="18" charset="0"/>
                <a:cs typeface="Times New Roman" panose="02020603050405020304" pitchFamily="18" charset="0"/>
              </a:rPr>
              <a:t> that contains the original treatment group and a new control group:</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18CD619-52CE-4634-BAA5-47CFF4B03032}"/>
              </a:ext>
            </a:extLst>
          </p:cNvPr>
          <p:cNvPicPr>
            <a:picLocks noChangeAspect="1"/>
          </p:cNvPicPr>
          <p:nvPr/>
        </p:nvPicPr>
        <p:blipFill>
          <a:blip r:embed="rId2"/>
          <a:stretch>
            <a:fillRect/>
          </a:stretch>
        </p:blipFill>
        <p:spPr>
          <a:xfrm>
            <a:off x="602538" y="3868738"/>
            <a:ext cx="7704667" cy="2438400"/>
          </a:xfrm>
          <a:prstGeom prst="rect">
            <a:avLst/>
          </a:prstGeom>
        </p:spPr>
      </p:pic>
      <p:pic>
        <p:nvPicPr>
          <p:cNvPr id="10" name="图片 9">
            <a:extLst>
              <a:ext uri="{FF2B5EF4-FFF2-40B4-BE49-F238E27FC236}">
                <a16:creationId xmlns:a16="http://schemas.microsoft.com/office/drawing/2014/main" id="{2DF6FBA1-4F0C-4B35-9DC7-132019C103ED}"/>
              </a:ext>
            </a:extLst>
          </p:cNvPr>
          <p:cNvPicPr>
            <a:picLocks noChangeAspect="1"/>
          </p:cNvPicPr>
          <p:nvPr/>
        </p:nvPicPr>
        <p:blipFill>
          <a:blip r:embed="rId3"/>
          <a:stretch>
            <a:fillRect/>
          </a:stretch>
        </p:blipFill>
        <p:spPr>
          <a:xfrm>
            <a:off x="1295400" y="2667000"/>
            <a:ext cx="5562600" cy="1125259"/>
          </a:xfrm>
          <a:prstGeom prst="rect">
            <a:avLst/>
          </a:prstGeom>
        </p:spPr>
      </p:pic>
    </p:spTree>
    <p:extLst>
      <p:ext uri="{BB962C8B-B14F-4D97-AF65-F5344CB8AC3E}">
        <p14:creationId xmlns:p14="http://schemas.microsoft.com/office/powerpoint/2010/main" val="3633276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2.4 </a:t>
            </a:r>
            <a:r>
              <a:rPr lang="en-US" altLang="zh-CN" dirty="0">
                <a:latin typeface="Times New Roman" panose="02020603050405020304" pitchFamily="18" charset="0"/>
                <a:cs typeface="Times New Roman" panose="02020603050405020304" pitchFamily="18" charset="0"/>
              </a:rPr>
              <a:t>PSM –  Evaluate matching</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820EA81-4E62-45B4-A67C-67CFE39908B1}"/>
              </a:ext>
            </a:extLst>
          </p:cNvPr>
          <p:cNvSpPr txBox="1"/>
          <p:nvPr/>
        </p:nvSpPr>
        <p:spPr>
          <a:xfrm>
            <a:off x="685800" y="2057400"/>
            <a:ext cx="76200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It’s time to evaluate how good the matching was. Let’s inspect if the groups look more comparable in terms of the confounders:</a:t>
            </a:r>
          </a:p>
          <a:p>
            <a:endParaRPr lang="en-US" altLang="zh-CN"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4B2BF0E-E951-4C20-929F-B750E87F7302}"/>
              </a:ext>
            </a:extLst>
          </p:cNvPr>
          <p:cNvPicPr>
            <a:picLocks noChangeAspect="1"/>
          </p:cNvPicPr>
          <p:nvPr/>
        </p:nvPicPr>
        <p:blipFill>
          <a:blip r:embed="rId2"/>
          <a:stretch>
            <a:fillRect/>
          </a:stretch>
        </p:blipFill>
        <p:spPr>
          <a:xfrm>
            <a:off x="1447800" y="2819400"/>
            <a:ext cx="5715000" cy="3779150"/>
          </a:xfrm>
          <a:prstGeom prst="rect">
            <a:avLst/>
          </a:prstGeom>
        </p:spPr>
      </p:pic>
    </p:spTree>
    <p:extLst>
      <p:ext uri="{BB962C8B-B14F-4D97-AF65-F5344CB8AC3E}">
        <p14:creationId xmlns:p14="http://schemas.microsoft.com/office/powerpoint/2010/main" val="1625399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2.4 </a:t>
            </a:r>
            <a:r>
              <a:rPr lang="en-US" altLang="zh-CN" dirty="0">
                <a:latin typeface="Times New Roman" panose="02020603050405020304" pitchFamily="18" charset="0"/>
                <a:cs typeface="Times New Roman" panose="02020603050405020304" pitchFamily="18" charset="0"/>
              </a:rPr>
              <a:t>PSM –  Evaluate matching</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820EA81-4E62-45B4-A67C-67CFE39908B1}"/>
              </a:ext>
            </a:extLst>
          </p:cNvPr>
          <p:cNvSpPr txBox="1"/>
          <p:nvPr/>
        </p:nvSpPr>
        <p:spPr>
          <a:xfrm>
            <a:off x="685800" y="2057400"/>
            <a:ext cx="762000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distribution looks more similar between the groups now after the matching. Let’s visualize the distributions:</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1005467-538B-43D2-ACE7-8F23BE39D1EF}"/>
              </a:ext>
            </a:extLst>
          </p:cNvPr>
          <p:cNvPicPr>
            <a:picLocks noChangeAspect="1"/>
          </p:cNvPicPr>
          <p:nvPr/>
        </p:nvPicPr>
        <p:blipFill>
          <a:blip r:embed="rId2"/>
          <a:stretch>
            <a:fillRect/>
          </a:stretch>
        </p:blipFill>
        <p:spPr>
          <a:xfrm>
            <a:off x="2209800" y="2895600"/>
            <a:ext cx="4648200" cy="3789658"/>
          </a:xfrm>
          <a:prstGeom prst="rect">
            <a:avLst/>
          </a:prstGeom>
        </p:spPr>
      </p:pic>
    </p:spTree>
    <p:extLst>
      <p:ext uri="{BB962C8B-B14F-4D97-AF65-F5344CB8AC3E}">
        <p14:creationId xmlns:p14="http://schemas.microsoft.com/office/powerpoint/2010/main" val="663732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2.4 </a:t>
            </a:r>
            <a:r>
              <a:rPr lang="en-US" altLang="zh-CN" dirty="0">
                <a:latin typeface="Times New Roman" panose="02020603050405020304" pitchFamily="18" charset="0"/>
                <a:cs typeface="Times New Roman" panose="02020603050405020304" pitchFamily="18" charset="0"/>
              </a:rPr>
              <a:t>PSM –  Evaluate matching</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820EA81-4E62-45B4-A67C-67CFE39908B1}"/>
              </a:ext>
            </a:extLst>
          </p:cNvPr>
          <p:cNvSpPr txBox="1"/>
          <p:nvPr/>
        </p:nvSpPr>
        <p:spPr>
          <a:xfrm>
            <a:off x="685800" y="2057400"/>
            <a:ext cx="76200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Age looks more balanced between the groups than before. Let’s inspect the distribution of gender:</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A50532F-0EFC-455D-85BD-97DA41C7E484}"/>
              </a:ext>
            </a:extLst>
          </p:cNvPr>
          <p:cNvPicPr>
            <a:picLocks noChangeAspect="1"/>
          </p:cNvPicPr>
          <p:nvPr/>
        </p:nvPicPr>
        <p:blipFill>
          <a:blip r:embed="rId2"/>
          <a:stretch>
            <a:fillRect/>
          </a:stretch>
        </p:blipFill>
        <p:spPr>
          <a:xfrm>
            <a:off x="2362200" y="3886200"/>
            <a:ext cx="3886200" cy="2714625"/>
          </a:xfrm>
          <a:prstGeom prst="rect">
            <a:avLst/>
          </a:prstGeom>
        </p:spPr>
      </p:pic>
      <p:pic>
        <p:nvPicPr>
          <p:cNvPr id="10" name="图片 9">
            <a:extLst>
              <a:ext uri="{FF2B5EF4-FFF2-40B4-BE49-F238E27FC236}">
                <a16:creationId xmlns:a16="http://schemas.microsoft.com/office/drawing/2014/main" id="{F9E01A7D-1ABE-4C7B-9990-D7CFDA145527}"/>
              </a:ext>
            </a:extLst>
          </p:cNvPr>
          <p:cNvPicPr>
            <a:picLocks noChangeAspect="1"/>
          </p:cNvPicPr>
          <p:nvPr/>
        </p:nvPicPr>
        <p:blipFill>
          <a:blip r:embed="rId3"/>
          <a:stretch>
            <a:fillRect/>
          </a:stretch>
        </p:blipFill>
        <p:spPr>
          <a:xfrm>
            <a:off x="1828800" y="2657568"/>
            <a:ext cx="5105400" cy="1164497"/>
          </a:xfrm>
          <a:prstGeom prst="rect">
            <a:avLst/>
          </a:prstGeom>
        </p:spPr>
      </p:pic>
    </p:spTree>
    <p:extLst>
      <p:ext uri="{BB962C8B-B14F-4D97-AF65-F5344CB8AC3E}">
        <p14:creationId xmlns:p14="http://schemas.microsoft.com/office/powerpoint/2010/main" val="2457075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2.4 </a:t>
            </a:r>
            <a:r>
              <a:rPr lang="en-US" altLang="zh-CN" dirty="0">
                <a:latin typeface="Times New Roman" panose="02020603050405020304" pitchFamily="18" charset="0"/>
                <a:cs typeface="Times New Roman" panose="02020603050405020304" pitchFamily="18" charset="0"/>
              </a:rPr>
              <a:t>PSM –  Evaluate matching</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820EA81-4E62-45B4-A67C-67CFE39908B1}"/>
              </a:ext>
            </a:extLst>
          </p:cNvPr>
          <p:cNvSpPr txBox="1"/>
          <p:nvPr/>
        </p:nvSpPr>
        <p:spPr>
          <a:xfrm>
            <a:off x="685800" y="2057400"/>
            <a:ext cx="7620000" cy="923330"/>
          </a:xfrm>
          <a:prstGeom prst="rect">
            <a:avLst/>
          </a:prstGeom>
          <a:noFill/>
        </p:spPr>
        <p:txBody>
          <a:bodyPr wrap="square">
            <a:spAutoFit/>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49845E3-A856-4B11-92CD-2E3085036524}"/>
              </a:ext>
            </a:extLst>
          </p:cNvPr>
          <p:cNvPicPr>
            <a:picLocks noChangeAspect="1"/>
          </p:cNvPicPr>
          <p:nvPr/>
        </p:nvPicPr>
        <p:blipFill>
          <a:blip r:embed="rId2"/>
          <a:stretch>
            <a:fillRect/>
          </a:stretch>
        </p:blipFill>
        <p:spPr>
          <a:xfrm>
            <a:off x="838200" y="2514600"/>
            <a:ext cx="7191375" cy="3879259"/>
          </a:xfrm>
          <a:prstGeom prst="rect">
            <a:avLst/>
          </a:prstGeom>
        </p:spPr>
      </p:pic>
    </p:spTree>
    <p:extLst>
      <p:ext uri="{BB962C8B-B14F-4D97-AF65-F5344CB8AC3E}">
        <p14:creationId xmlns:p14="http://schemas.microsoft.com/office/powerpoint/2010/main" val="2861466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2.5 PSM –   Evaluate treatment effect</a:t>
            </a:r>
            <a:endParaRPr lang="zh-CN"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820EA81-4E62-45B4-A67C-67CFE39908B1}"/>
              </a:ext>
            </a:extLst>
          </p:cNvPr>
          <p:cNvSpPr txBox="1"/>
          <p:nvPr/>
        </p:nvSpPr>
        <p:spPr>
          <a:xfrm>
            <a:off x="685800" y="2057400"/>
            <a:ext cx="7620000" cy="923330"/>
          </a:xfrm>
          <a:prstGeom prst="rect">
            <a:avLst/>
          </a:prstGeom>
          <a:noFill/>
        </p:spPr>
        <p:txBody>
          <a:bodyPr wrap="square">
            <a:spAutoFit/>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22530" name="Picture 2">
            <a:extLst>
              <a:ext uri="{FF2B5EF4-FFF2-40B4-BE49-F238E27FC236}">
                <a16:creationId xmlns:a16="http://schemas.microsoft.com/office/drawing/2014/main" id="{736FCEF9-DDF1-43F0-95CB-5BDD49CC7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209800"/>
            <a:ext cx="4100178"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41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2.5 PSM –   Evaluate treatment effect</a:t>
            </a:r>
            <a:endParaRPr lang="zh-CN"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820EA81-4E62-45B4-A67C-67CFE39908B1}"/>
              </a:ext>
            </a:extLst>
          </p:cNvPr>
          <p:cNvSpPr txBox="1"/>
          <p:nvPr/>
        </p:nvSpPr>
        <p:spPr>
          <a:xfrm>
            <a:off x="685800" y="2057400"/>
            <a:ext cx="7620000" cy="923330"/>
          </a:xfrm>
          <a:prstGeom prst="rect">
            <a:avLst/>
          </a:prstGeom>
          <a:noFill/>
        </p:spPr>
        <p:txBody>
          <a:bodyPr wrap="square">
            <a:spAutoFit/>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B71276E-8CCA-4FB4-9548-14B9A483ABE4}"/>
              </a:ext>
            </a:extLst>
          </p:cNvPr>
          <p:cNvSpPr txBox="1"/>
          <p:nvPr/>
        </p:nvSpPr>
        <p:spPr>
          <a:xfrm>
            <a:off x="609600" y="2133600"/>
            <a:ext cx="8077200" cy="2308324"/>
          </a:xfrm>
          <a:prstGeom prst="rect">
            <a:avLst/>
          </a:prstGeom>
          <a:noFill/>
        </p:spPr>
        <p:txBody>
          <a:bodyPr wrap="square">
            <a:spAutoFit/>
          </a:bodyPr>
          <a:lstStyle/>
          <a:p>
            <a:pPr algn="l"/>
            <a:r>
              <a:rPr lang="en-US" altLang="zh-CN" b="0" i="0" dirty="0">
                <a:solidFill>
                  <a:srgbClr val="292929"/>
                </a:solidFill>
                <a:effectLst/>
                <a:latin typeface="Times New Roman" panose="02020603050405020304" pitchFamily="18" charset="0"/>
                <a:cs typeface="Times New Roman" panose="02020603050405020304" pitchFamily="18" charset="0"/>
              </a:rPr>
              <a:t>The fundamental problem of causal inference is that we don’t observe both potential outcomes. We only know the Y0 for the control group and have Y1 for the treatment group. When we matched records, we attempted to proxy Y0 for the treated records so that we could measure the treatment effect.</a:t>
            </a:r>
            <a:endParaRPr lang="en-US" altLang="zh-CN" dirty="0">
              <a:solidFill>
                <a:srgbClr val="292929"/>
              </a:solidFill>
              <a:latin typeface="Times New Roman" panose="02020603050405020304" pitchFamily="18" charset="0"/>
              <a:cs typeface="Times New Roman" panose="02020603050405020304" pitchFamily="18" charset="0"/>
            </a:endParaRPr>
          </a:p>
          <a:p>
            <a:pPr algn="l"/>
            <a:endParaRPr lang="en-US" altLang="zh-CN" b="0" i="0" dirty="0">
              <a:solidFill>
                <a:srgbClr val="292929"/>
              </a:solidFill>
              <a:effectLst/>
              <a:latin typeface="Times New Roman" panose="02020603050405020304" pitchFamily="18" charset="0"/>
              <a:cs typeface="Times New Roman" panose="02020603050405020304" pitchFamily="18" charset="0"/>
            </a:endParaRPr>
          </a:p>
          <a:p>
            <a:pPr algn="l"/>
            <a:endParaRPr lang="en-US" altLang="zh-CN" b="0" i="0" dirty="0">
              <a:solidFill>
                <a:srgbClr val="292929"/>
              </a:solidFill>
              <a:effectLst/>
              <a:latin typeface="Times New Roman" panose="02020603050405020304" pitchFamily="18" charset="0"/>
              <a:cs typeface="Times New Roman" panose="02020603050405020304" pitchFamily="18" charset="0"/>
            </a:endParaRPr>
          </a:p>
          <a:p>
            <a:br>
              <a:rPr lang="en-US" altLang="zh-CN"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063338C-A2A1-4BB6-B685-DF45D16ECAAF}"/>
              </a:ext>
            </a:extLst>
          </p:cNvPr>
          <p:cNvPicPr>
            <a:picLocks noChangeAspect="1"/>
          </p:cNvPicPr>
          <p:nvPr/>
        </p:nvPicPr>
        <p:blipFill>
          <a:blip r:embed="rId2"/>
          <a:stretch>
            <a:fillRect/>
          </a:stretch>
        </p:blipFill>
        <p:spPr>
          <a:xfrm>
            <a:off x="762000" y="3575149"/>
            <a:ext cx="7143750" cy="942975"/>
          </a:xfrm>
          <a:prstGeom prst="rect">
            <a:avLst/>
          </a:prstGeom>
        </p:spPr>
      </p:pic>
      <p:pic>
        <p:nvPicPr>
          <p:cNvPr id="12" name="图片 11">
            <a:extLst>
              <a:ext uri="{FF2B5EF4-FFF2-40B4-BE49-F238E27FC236}">
                <a16:creationId xmlns:a16="http://schemas.microsoft.com/office/drawing/2014/main" id="{7081C714-390E-45DE-8A57-A86519464B69}"/>
              </a:ext>
            </a:extLst>
          </p:cNvPr>
          <p:cNvPicPr>
            <a:picLocks noChangeAspect="1"/>
          </p:cNvPicPr>
          <p:nvPr/>
        </p:nvPicPr>
        <p:blipFill>
          <a:blip r:embed="rId3"/>
          <a:stretch>
            <a:fillRect/>
          </a:stretch>
        </p:blipFill>
        <p:spPr>
          <a:xfrm>
            <a:off x="2514600" y="4724400"/>
            <a:ext cx="3371850" cy="933450"/>
          </a:xfrm>
          <a:prstGeom prst="rect">
            <a:avLst/>
          </a:prstGeom>
        </p:spPr>
      </p:pic>
    </p:spTree>
    <p:extLst>
      <p:ext uri="{BB962C8B-B14F-4D97-AF65-F5344CB8AC3E}">
        <p14:creationId xmlns:p14="http://schemas.microsoft.com/office/powerpoint/2010/main" val="55166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2.5 PSM –   Evaluate treatment effect</a:t>
            </a:r>
            <a:endParaRPr lang="zh-CN"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820EA81-4E62-45B4-A67C-67CFE39908B1}"/>
              </a:ext>
            </a:extLst>
          </p:cNvPr>
          <p:cNvSpPr txBox="1"/>
          <p:nvPr/>
        </p:nvSpPr>
        <p:spPr>
          <a:xfrm>
            <a:off x="685800" y="2057400"/>
            <a:ext cx="7620000" cy="923330"/>
          </a:xfrm>
          <a:prstGeom prst="rect">
            <a:avLst/>
          </a:prstGeom>
          <a:noFill/>
        </p:spPr>
        <p:txBody>
          <a:bodyPr wrap="square">
            <a:spAutoFit/>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B71276E-8CCA-4FB4-9548-14B9A483ABE4}"/>
              </a:ext>
            </a:extLst>
          </p:cNvPr>
          <p:cNvSpPr txBox="1"/>
          <p:nvPr/>
        </p:nvSpPr>
        <p:spPr>
          <a:xfrm>
            <a:off x="609600" y="2133600"/>
            <a:ext cx="8077200" cy="646331"/>
          </a:xfrm>
          <a:prstGeom prst="rect">
            <a:avLst/>
          </a:prstGeom>
          <a:noFill/>
        </p:spPr>
        <p:txBody>
          <a:bodyPr wrap="square">
            <a:spAutoFit/>
          </a:bodyPr>
          <a:lstStyle/>
          <a:p>
            <a:pPr algn="l"/>
            <a:r>
              <a:rPr lang="en-US" altLang="zh-CN" b="0" i="0" dirty="0">
                <a:solidFill>
                  <a:srgbClr val="292929"/>
                </a:solidFill>
                <a:effectLst/>
                <a:latin typeface="Times New Roman" panose="02020603050405020304" pitchFamily="18" charset="0"/>
                <a:cs typeface="Times New Roman" panose="02020603050405020304" pitchFamily="18" charset="0"/>
              </a:rPr>
              <a:t>Let’s estimate average treatment effect on the treated:</a:t>
            </a:r>
          </a:p>
          <a:p>
            <a:pPr algn="l"/>
            <a:endParaRPr lang="en-US" altLang="zh-CN" b="0" i="0" dirty="0">
              <a:solidFill>
                <a:srgbClr val="292929"/>
              </a:solidFill>
              <a:effectLst/>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0ACC899-6BF5-4484-900C-EBAFB8145660}"/>
              </a:ext>
            </a:extLst>
          </p:cNvPr>
          <p:cNvPicPr>
            <a:picLocks noChangeAspect="1"/>
          </p:cNvPicPr>
          <p:nvPr/>
        </p:nvPicPr>
        <p:blipFill>
          <a:blip r:embed="rId2"/>
          <a:stretch>
            <a:fillRect/>
          </a:stretch>
        </p:blipFill>
        <p:spPr>
          <a:xfrm>
            <a:off x="678777" y="2543175"/>
            <a:ext cx="7696200" cy="1771650"/>
          </a:xfrm>
          <a:prstGeom prst="rect">
            <a:avLst/>
          </a:prstGeom>
        </p:spPr>
      </p:pic>
      <p:pic>
        <p:nvPicPr>
          <p:cNvPr id="9" name="图片 8">
            <a:extLst>
              <a:ext uri="{FF2B5EF4-FFF2-40B4-BE49-F238E27FC236}">
                <a16:creationId xmlns:a16="http://schemas.microsoft.com/office/drawing/2014/main" id="{5E005B9B-8D3C-4808-AB58-5191DDD43FEC}"/>
              </a:ext>
            </a:extLst>
          </p:cNvPr>
          <p:cNvPicPr>
            <a:picLocks noChangeAspect="1"/>
          </p:cNvPicPr>
          <p:nvPr/>
        </p:nvPicPr>
        <p:blipFill>
          <a:blip r:embed="rId3"/>
          <a:stretch>
            <a:fillRect/>
          </a:stretch>
        </p:blipFill>
        <p:spPr>
          <a:xfrm>
            <a:off x="685800" y="4568922"/>
            <a:ext cx="7029450" cy="904875"/>
          </a:xfrm>
          <a:prstGeom prst="rect">
            <a:avLst/>
          </a:prstGeom>
        </p:spPr>
      </p:pic>
    </p:spTree>
    <p:extLst>
      <p:ext uri="{BB962C8B-B14F-4D97-AF65-F5344CB8AC3E}">
        <p14:creationId xmlns:p14="http://schemas.microsoft.com/office/powerpoint/2010/main" val="107860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Introduction</a:t>
            </a:r>
            <a:endParaRPr lang="zh-CN" altLang="zh-CN"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6608E9-EE5F-4FE4-9218-A48F5F7DB355}"/>
              </a:ext>
            </a:extLst>
          </p:cNvPr>
          <p:cNvSpPr txBox="1">
            <a:spLocks noChangeArrowheads="1"/>
          </p:cNvSpPr>
          <p:nvPr/>
        </p:nvSpPr>
        <p:spPr bwMode="auto">
          <a:xfrm>
            <a:off x="457200" y="1974681"/>
            <a:ext cx="7948640" cy="491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eaLnBrk="1" hangingPunct="1"/>
            <a:r>
              <a:rPr lang="en-US" altLang="zh-CN" sz="1400" dirty="0">
                <a:latin typeface="+mn-ea"/>
              </a:rPr>
              <a:t>PSM</a:t>
            </a:r>
            <a:r>
              <a:rPr lang="zh-CN" altLang="en-US" sz="1400" dirty="0">
                <a:latin typeface="+mn-ea"/>
              </a:rPr>
              <a:t>（倾向性匹配得分）</a:t>
            </a:r>
            <a:endParaRPr lang="en-US" altLang="zh-CN" sz="1400" dirty="0">
              <a:latin typeface="+mn-ea"/>
            </a:endParaRPr>
          </a:p>
          <a:p>
            <a:pPr lvl="1" eaLnBrk="1" hangingPunct="1"/>
            <a:endParaRPr lang="en-US" altLang="zh-CN" sz="1400" dirty="0">
              <a:latin typeface="+mn-ea"/>
            </a:endParaRPr>
          </a:p>
          <a:p>
            <a:pPr marL="612775" lvl="2" indent="-342900" eaLnBrk="1" hangingPunct="1">
              <a:lnSpc>
                <a:spcPct val="150000"/>
              </a:lnSpc>
              <a:buFontTx/>
              <a:buChar char="•"/>
            </a:pPr>
            <a:r>
              <a:rPr lang="en-US" altLang="zh-CN" dirty="0">
                <a:latin typeface="Times New Roman" panose="02020603050405020304" pitchFamily="18" charset="0"/>
                <a:cs typeface="Times New Roman" panose="02020603050405020304" pitchFamily="18" charset="0"/>
              </a:rPr>
              <a:t>In the statistical analysis of observational data, </a:t>
            </a:r>
            <a:r>
              <a:rPr lang="en-US" altLang="zh-CN" b="1" dirty="0">
                <a:latin typeface="Times New Roman" panose="02020603050405020304" pitchFamily="18" charset="0"/>
                <a:cs typeface="Times New Roman" panose="02020603050405020304" pitchFamily="18" charset="0"/>
              </a:rPr>
              <a:t>propensity score matching (PSM) </a:t>
            </a:r>
            <a:r>
              <a:rPr lang="en-US" altLang="zh-CN" dirty="0">
                <a:latin typeface="Times New Roman" panose="02020603050405020304" pitchFamily="18" charset="0"/>
                <a:cs typeface="Times New Roman" panose="02020603050405020304" pitchFamily="18" charset="0"/>
              </a:rPr>
              <a:t>is a statistical matching technique that attempts to estimate the effect of a treatment, policy, or other intervention by accounting for the covariates that predict receiving the treatment. PSM attempts to reduce the bias due to confounding variables that could be found in an estimate of the treatment effect obtained from simply comparing outcomes among units that received the treatment versus those that did not. Paul R. Rosenbaum and Donald Rubin introduced the technique in 1983</a:t>
            </a:r>
            <a:endParaRPr lang="en-US" altLang="zh-CN" sz="1600" dirty="0">
              <a:latin typeface="Times New Roman" panose="02020603050405020304" pitchFamily="18" charset="0"/>
              <a:cs typeface="Times New Roman" panose="02020603050405020304" pitchFamily="18" charset="0"/>
            </a:endParaRPr>
          </a:p>
          <a:p>
            <a:pPr lvl="2" eaLnBrk="1" hangingPunct="1"/>
            <a:endParaRPr lang="en-US" altLang="zh-CN" sz="2000" dirty="0">
              <a:ea typeface="隶书" pitchFamily="49" charset="-122"/>
            </a:endParaRPr>
          </a:p>
        </p:txBody>
      </p:sp>
      <p:sp>
        <p:nvSpPr>
          <p:cNvPr id="2" name="AutoShape 2">
            <a:extLst>
              <a:ext uri="{FF2B5EF4-FFF2-40B4-BE49-F238E27FC236}">
                <a16:creationId xmlns:a16="http://schemas.microsoft.com/office/drawing/2014/main" id="{026A5929-8405-4B71-A98A-B29AD5A3391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5999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2.5 PSM –   Evaluate treatment effect</a:t>
            </a:r>
            <a:endParaRPr lang="zh-CN"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820EA81-4E62-45B4-A67C-67CFE39908B1}"/>
              </a:ext>
            </a:extLst>
          </p:cNvPr>
          <p:cNvSpPr txBox="1"/>
          <p:nvPr/>
        </p:nvSpPr>
        <p:spPr>
          <a:xfrm>
            <a:off x="685800" y="2057400"/>
            <a:ext cx="7620000" cy="923330"/>
          </a:xfrm>
          <a:prstGeom prst="rect">
            <a:avLst/>
          </a:prstGeom>
          <a:noFill/>
        </p:spPr>
        <p:txBody>
          <a:bodyPr wrap="square">
            <a:spAutoFit/>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96685E9-FD83-4AF8-83DE-E10CFA7AF0A6}"/>
              </a:ext>
            </a:extLst>
          </p:cNvPr>
          <p:cNvPicPr>
            <a:picLocks noChangeAspect="1"/>
          </p:cNvPicPr>
          <p:nvPr/>
        </p:nvPicPr>
        <p:blipFill>
          <a:blip r:embed="rId2"/>
          <a:stretch>
            <a:fillRect/>
          </a:stretch>
        </p:blipFill>
        <p:spPr>
          <a:xfrm>
            <a:off x="1009224" y="5176441"/>
            <a:ext cx="7325962" cy="1529319"/>
          </a:xfrm>
          <a:prstGeom prst="rect">
            <a:avLst/>
          </a:prstGeom>
        </p:spPr>
      </p:pic>
      <p:pic>
        <p:nvPicPr>
          <p:cNvPr id="5" name="图片 4">
            <a:extLst>
              <a:ext uri="{FF2B5EF4-FFF2-40B4-BE49-F238E27FC236}">
                <a16:creationId xmlns:a16="http://schemas.microsoft.com/office/drawing/2014/main" id="{0B1EF645-0BA0-4228-BE9D-5F4AF4127220}"/>
              </a:ext>
            </a:extLst>
          </p:cNvPr>
          <p:cNvPicPr>
            <a:picLocks noChangeAspect="1"/>
          </p:cNvPicPr>
          <p:nvPr/>
        </p:nvPicPr>
        <p:blipFill>
          <a:blip r:embed="rId3"/>
          <a:stretch>
            <a:fillRect/>
          </a:stretch>
        </p:blipFill>
        <p:spPr>
          <a:xfrm>
            <a:off x="845925" y="2833992"/>
            <a:ext cx="7534275" cy="2295525"/>
          </a:xfrm>
          <a:prstGeom prst="rect">
            <a:avLst/>
          </a:prstGeom>
        </p:spPr>
      </p:pic>
      <p:sp>
        <p:nvSpPr>
          <p:cNvPr id="10" name="文本框 9">
            <a:extLst>
              <a:ext uri="{FF2B5EF4-FFF2-40B4-BE49-F238E27FC236}">
                <a16:creationId xmlns:a16="http://schemas.microsoft.com/office/drawing/2014/main" id="{406946C5-38AC-4868-8C23-67803B438CC9}"/>
              </a:ext>
            </a:extLst>
          </p:cNvPr>
          <p:cNvSpPr txBox="1"/>
          <p:nvPr/>
        </p:nvSpPr>
        <p:spPr>
          <a:xfrm>
            <a:off x="997285" y="1863738"/>
            <a:ext cx="7223805"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have looked at a simplistic manual example to understand of the intuition behind Propensity score matching. In practice, it’s often wiser and more practical to use dedicated libraries such as </a:t>
            </a:r>
            <a:r>
              <a:rPr lang="en-US" altLang="zh-CN" dirty="0" err="1">
                <a:latin typeface="Times New Roman" panose="02020603050405020304" pitchFamily="18" charset="0"/>
                <a:cs typeface="Times New Roman" panose="02020603050405020304" pitchFamily="18" charset="0"/>
              </a:rPr>
              <a:t>causalinference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769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336703F-36C2-4334-BEDD-5A6B6E6E00E8}"/>
              </a:ext>
            </a:extLst>
          </p:cNvPr>
          <p:cNvSpPr txBox="1"/>
          <p:nvPr/>
        </p:nvSpPr>
        <p:spPr>
          <a:xfrm>
            <a:off x="457200" y="2438400"/>
            <a:ext cx="7989888" cy="3970318"/>
          </a:xfrm>
          <a:prstGeom prst="rect">
            <a:avLst/>
          </a:prstGeom>
          <a:noFill/>
        </p:spPr>
        <p:txBody>
          <a:bodyPr wrap="square">
            <a:spAutoFit/>
          </a:bodyPr>
          <a:lstStyle/>
          <a:p>
            <a:pPr marL="285750" indent="-285750">
              <a:buFont typeface="Arial" panose="020B0604020202020204" pitchFamily="34" charset="0"/>
              <a:buChar char="•"/>
            </a:pPr>
            <a:r>
              <a:rPr lang="en-US" altLang="zh-CN" b="0" i="0" dirty="0">
                <a:effectLst/>
                <a:latin typeface="Times New Roman" panose="02020603050405020304" pitchFamily="18" charset="0"/>
                <a:cs typeface="Times New Roman" panose="02020603050405020304" pitchFamily="18" charset="0"/>
              </a:rPr>
              <a:t>Introduced in 2003 and formalized in 2010 by Alberto Abadie and colleagues, the synthetic control aims to bridge between the traditional qualitative approaches of the social sciences and the modern data driven approaches. </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0" i="0" dirty="0">
                <a:effectLst/>
                <a:latin typeface="Times New Roman" panose="02020603050405020304" pitchFamily="18" charset="0"/>
                <a:cs typeface="Times New Roman" panose="02020603050405020304" pitchFamily="18" charset="0"/>
              </a:rPr>
              <a:t>It strikes a balance between the two by offering a clear objective function to optimize while constraining the model to remain transparent, interpretable and simple. </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0" i="0" dirty="0">
                <a:effectLst/>
                <a:latin typeface="Times New Roman" panose="02020603050405020304" pitchFamily="18" charset="0"/>
                <a:cs typeface="Times New Roman" panose="02020603050405020304" pitchFamily="18" charset="0"/>
              </a:rPr>
              <a:t>It is applicable to almost any domain, and became very popular thanks to its lenient assumptions. Esteemed economists Susan </a:t>
            </a:r>
            <a:r>
              <a:rPr lang="en-US" altLang="zh-CN" b="0" i="0" dirty="0" err="1">
                <a:effectLst/>
                <a:latin typeface="Times New Roman" panose="02020603050405020304" pitchFamily="18" charset="0"/>
                <a:cs typeface="Times New Roman" panose="02020603050405020304" pitchFamily="18" charset="0"/>
              </a:rPr>
              <a:t>Athey</a:t>
            </a:r>
            <a:r>
              <a:rPr lang="en-US" altLang="zh-CN" b="0" i="0" dirty="0">
                <a:effectLst/>
                <a:latin typeface="Times New Roman" panose="02020603050405020304" pitchFamily="18" charset="0"/>
                <a:cs typeface="Times New Roman" panose="02020603050405020304" pitchFamily="18" charset="0"/>
              </a:rPr>
              <a:t> and Guido </a:t>
            </a:r>
            <a:r>
              <a:rPr lang="en-US" altLang="zh-CN" b="0" i="0" dirty="0" err="1">
                <a:effectLst/>
                <a:latin typeface="Times New Roman" panose="02020603050405020304" pitchFamily="18" charset="0"/>
                <a:cs typeface="Times New Roman" panose="02020603050405020304" pitchFamily="18" charset="0"/>
              </a:rPr>
              <a:t>Imbens</a:t>
            </a:r>
            <a:r>
              <a:rPr lang="en-US" altLang="zh-CN" b="0" i="0" dirty="0">
                <a:effectLst/>
                <a:latin typeface="Times New Roman" panose="02020603050405020304" pitchFamily="18" charset="0"/>
                <a:cs typeface="Times New Roman" panose="02020603050405020304" pitchFamily="18" charset="0"/>
              </a:rPr>
              <a:t> have called it “arguably the most important innovation in the policy evaluation literature in the last 15 years”. </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159CC4AA-78C3-4FF0-A2AC-C16753E1A1AB}"/>
              </a:ext>
            </a:extLst>
          </p:cNvPr>
          <p:cNvSpPr txBox="1"/>
          <p:nvPr/>
        </p:nvSpPr>
        <p:spPr>
          <a:xfrm>
            <a:off x="609600" y="6195193"/>
            <a:ext cx="662940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https://tom-beer.github.io/post/synthetic-control/</a:t>
            </a:r>
          </a:p>
        </p:txBody>
      </p:sp>
    </p:spTree>
    <p:extLst>
      <p:ext uri="{BB962C8B-B14F-4D97-AF65-F5344CB8AC3E}">
        <p14:creationId xmlns:p14="http://schemas.microsoft.com/office/powerpoint/2010/main" val="4236475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67E87A8-4AA8-4DDE-90F6-C6C8D142EB99}"/>
              </a:ext>
            </a:extLst>
          </p:cNvPr>
          <p:cNvPicPr>
            <a:picLocks noChangeAspect="1"/>
          </p:cNvPicPr>
          <p:nvPr/>
        </p:nvPicPr>
        <p:blipFill>
          <a:blip r:embed="rId2"/>
          <a:stretch>
            <a:fillRect/>
          </a:stretch>
        </p:blipFill>
        <p:spPr>
          <a:xfrm>
            <a:off x="381000" y="2438400"/>
            <a:ext cx="7969170" cy="3429000"/>
          </a:xfrm>
          <a:prstGeom prst="rect">
            <a:avLst/>
          </a:prstGeom>
        </p:spPr>
      </p:pic>
    </p:spTree>
    <p:extLst>
      <p:ext uri="{BB962C8B-B14F-4D97-AF65-F5344CB8AC3E}">
        <p14:creationId xmlns:p14="http://schemas.microsoft.com/office/powerpoint/2010/main" val="479164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9AB3AB1-387E-486B-8EE0-FA975240028E}"/>
              </a:ext>
            </a:extLst>
          </p:cNvPr>
          <p:cNvPicPr>
            <a:picLocks noChangeAspect="1"/>
          </p:cNvPicPr>
          <p:nvPr/>
        </p:nvPicPr>
        <p:blipFill>
          <a:blip r:embed="rId2"/>
          <a:stretch>
            <a:fillRect/>
          </a:stretch>
        </p:blipFill>
        <p:spPr>
          <a:xfrm>
            <a:off x="533400" y="2080122"/>
            <a:ext cx="7043698" cy="1737202"/>
          </a:xfrm>
          <a:prstGeom prst="rect">
            <a:avLst/>
          </a:prstGeom>
        </p:spPr>
      </p:pic>
      <p:pic>
        <p:nvPicPr>
          <p:cNvPr id="5" name="图片 4">
            <a:extLst>
              <a:ext uri="{FF2B5EF4-FFF2-40B4-BE49-F238E27FC236}">
                <a16:creationId xmlns:a16="http://schemas.microsoft.com/office/drawing/2014/main" id="{FC8B8E9C-F90B-470A-ACDB-97243BCA653B}"/>
              </a:ext>
            </a:extLst>
          </p:cNvPr>
          <p:cNvPicPr>
            <a:picLocks noChangeAspect="1"/>
          </p:cNvPicPr>
          <p:nvPr/>
        </p:nvPicPr>
        <p:blipFill>
          <a:blip r:embed="rId3"/>
          <a:stretch>
            <a:fillRect/>
          </a:stretch>
        </p:blipFill>
        <p:spPr>
          <a:xfrm>
            <a:off x="609600" y="4114800"/>
            <a:ext cx="7086600" cy="2352337"/>
          </a:xfrm>
          <a:prstGeom prst="rect">
            <a:avLst/>
          </a:prstGeom>
        </p:spPr>
      </p:pic>
    </p:spTree>
    <p:extLst>
      <p:ext uri="{BB962C8B-B14F-4D97-AF65-F5344CB8AC3E}">
        <p14:creationId xmlns:p14="http://schemas.microsoft.com/office/powerpoint/2010/main" val="3558534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3E2031D-F74F-4030-A664-B2C6F39DFCC7}"/>
              </a:ext>
            </a:extLst>
          </p:cNvPr>
          <p:cNvSpPr txBox="1"/>
          <p:nvPr/>
        </p:nvSpPr>
        <p:spPr>
          <a:xfrm>
            <a:off x="457200" y="2098528"/>
            <a:ext cx="8077200" cy="1200329"/>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Estimating the effect of California’s tobacco control program</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The case of California’s tobacco control program was one of the first applications of the synthetic control method, and it was introduced in this paper. </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24F209A-CDEC-4CF6-AF3E-1482314B1AC9}"/>
              </a:ext>
            </a:extLst>
          </p:cNvPr>
          <p:cNvSpPr txBox="1"/>
          <p:nvPr/>
        </p:nvSpPr>
        <p:spPr>
          <a:xfrm>
            <a:off x="615789" y="3575999"/>
            <a:ext cx="7989888" cy="2862322"/>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The research question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In 1988 California implemented a large scale tobacco control program, called proposition 99, that </a:t>
            </a:r>
            <a:r>
              <a:rPr lang="en-US" altLang="zh-CN" b="1" dirty="0">
                <a:solidFill>
                  <a:srgbClr val="FF0000"/>
                </a:solidFill>
                <a:latin typeface="Times New Roman" panose="02020603050405020304" pitchFamily="18" charset="0"/>
                <a:cs typeface="Times New Roman" panose="02020603050405020304" pitchFamily="18" charset="0"/>
              </a:rPr>
              <a:t>increased California’s cigarette excise tax by 25 cents per pack</a:t>
            </a:r>
            <a:r>
              <a:rPr lang="en-US" altLang="zh-CN" dirty="0">
                <a:latin typeface="Times New Roman" panose="02020603050405020304" pitchFamily="18" charset="0"/>
                <a:cs typeface="Times New Roman" panose="02020603050405020304" pitchFamily="18" charset="0"/>
              </a:rPr>
              <a:t>, earmarked the tax revenues to health and anti-smoking education budgets, funded anti-smoking media campaigns, and spurred local clean indoor-air ordinances throughout the state. </a:t>
            </a:r>
          </a:p>
          <a:p>
            <a:r>
              <a:rPr lang="en-US" altLang="zh-CN" dirty="0">
                <a:latin typeface="Times New Roman" panose="02020603050405020304" pitchFamily="18" charset="0"/>
                <a:cs typeface="Times New Roman" panose="02020603050405020304" pitchFamily="18" charset="0"/>
              </a:rPr>
              <a:t>The question we are interested here it to </a:t>
            </a:r>
            <a:r>
              <a:rPr lang="en-US" altLang="zh-CN" b="1" dirty="0">
                <a:solidFill>
                  <a:srgbClr val="FF0000"/>
                </a:solidFill>
                <a:latin typeface="Times New Roman" panose="02020603050405020304" pitchFamily="18" charset="0"/>
                <a:cs typeface="Times New Roman" panose="02020603050405020304" pitchFamily="18" charset="0"/>
              </a:rPr>
              <a:t>evaluate the policy’s effect in terms of per-capita cigarette consumption. </a:t>
            </a:r>
            <a:r>
              <a:rPr lang="en-US" altLang="zh-CN" dirty="0">
                <a:latin typeface="Times New Roman" panose="02020603050405020304" pitchFamily="18" charset="0"/>
                <a:cs typeface="Times New Roman" panose="02020603050405020304" pitchFamily="18" charset="0"/>
              </a:rPr>
              <a:t>The potential controls in this case are all US states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785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5EAD8F8-0391-457B-BF4A-AF2EBA4BD37F}"/>
              </a:ext>
            </a:extLst>
          </p:cNvPr>
          <p:cNvSpPr txBox="1"/>
          <p:nvPr/>
        </p:nvSpPr>
        <p:spPr>
          <a:xfrm>
            <a:off x="581025" y="2057400"/>
            <a:ext cx="7239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Data: </a:t>
            </a:r>
            <a:r>
              <a:rPr lang="zh-CN" altLang="en-US" dirty="0">
                <a:latin typeface="Times New Roman" panose="02020603050405020304" pitchFamily="18" charset="0"/>
                <a:cs typeface="Times New Roman" panose="02020603050405020304" pitchFamily="18" charset="0"/>
              </a:rPr>
              <a:t>https://github.com/johnson-shuffle/mixtape/tree/master/data</a:t>
            </a:r>
          </a:p>
        </p:txBody>
      </p:sp>
      <p:pic>
        <p:nvPicPr>
          <p:cNvPr id="9" name="图片 8">
            <a:extLst>
              <a:ext uri="{FF2B5EF4-FFF2-40B4-BE49-F238E27FC236}">
                <a16:creationId xmlns:a16="http://schemas.microsoft.com/office/drawing/2014/main" id="{4335A39B-1B24-47AD-8F1C-B91CB5DE147B}"/>
              </a:ext>
            </a:extLst>
          </p:cNvPr>
          <p:cNvPicPr>
            <a:picLocks noChangeAspect="1"/>
          </p:cNvPicPr>
          <p:nvPr/>
        </p:nvPicPr>
        <p:blipFill>
          <a:blip r:embed="rId2"/>
          <a:stretch>
            <a:fillRect/>
          </a:stretch>
        </p:blipFill>
        <p:spPr>
          <a:xfrm>
            <a:off x="509587" y="2465137"/>
            <a:ext cx="7696200" cy="1609281"/>
          </a:xfrm>
          <a:prstGeom prst="rect">
            <a:avLst/>
          </a:prstGeom>
        </p:spPr>
      </p:pic>
      <p:sp>
        <p:nvSpPr>
          <p:cNvPr id="13" name="文本框 12">
            <a:extLst>
              <a:ext uri="{FF2B5EF4-FFF2-40B4-BE49-F238E27FC236}">
                <a16:creationId xmlns:a16="http://schemas.microsoft.com/office/drawing/2014/main" id="{24AB90F2-FB9F-44EA-BD4C-C00A99525E0A}"/>
              </a:ext>
            </a:extLst>
          </p:cNvPr>
          <p:cNvSpPr txBox="1"/>
          <p:nvPr/>
        </p:nvSpPr>
        <p:spPr>
          <a:xfrm>
            <a:off x="602796" y="4858253"/>
            <a:ext cx="7968117" cy="1477328"/>
          </a:xfrm>
          <a:prstGeom prst="rect">
            <a:avLst/>
          </a:prstGeom>
          <a:noFill/>
        </p:spPr>
        <p:txBody>
          <a:bodyPr wrap="square">
            <a:spAutoFit/>
          </a:bodyPr>
          <a:lstStyle/>
          <a:p>
            <a:r>
              <a:rPr lang="en-US" altLang="zh-CN" b="0" i="0" dirty="0">
                <a:effectLst/>
                <a:latin typeface="Times New Roman" panose="02020603050405020304" pitchFamily="18" charset="0"/>
                <a:cs typeface="Times New Roman" panose="02020603050405020304" pitchFamily="18" charset="0"/>
              </a:rPr>
              <a:t>As part of the method’s assumptions and requirements, it is important to exclude from the donor pool (this is how the collection of control units is traditionally called) any unit that may not be a true control - i.e. any unit that has implemented a similar intervention. </a:t>
            </a:r>
            <a:r>
              <a:rPr lang="en-US" altLang="zh-CN" dirty="0">
                <a:latin typeface="Times New Roman" panose="02020603050405020304" pitchFamily="18" charset="0"/>
                <a:cs typeface="Times New Roman" panose="02020603050405020304" pitchFamily="18" charset="0"/>
              </a:rPr>
              <a:t>S</a:t>
            </a:r>
            <a:r>
              <a:rPr lang="en-US" altLang="zh-CN" b="0" i="0" dirty="0">
                <a:effectLst/>
                <a:latin typeface="Times New Roman" panose="02020603050405020304" pitchFamily="18" charset="0"/>
                <a:cs typeface="Times New Roman" panose="02020603050405020304" pitchFamily="18" charset="0"/>
              </a:rPr>
              <a:t>ome states also introduced anti-smoking programs or substantially increased the tax for cigarettes:</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CDF4FFC-29C2-4E47-A086-C111167692A6}"/>
              </a:ext>
            </a:extLst>
          </p:cNvPr>
          <p:cNvSpPr txBox="1"/>
          <p:nvPr/>
        </p:nvSpPr>
        <p:spPr>
          <a:xfrm>
            <a:off x="687907" y="4267200"/>
            <a:ext cx="4572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original dataset contains </a:t>
            </a:r>
            <a:r>
              <a:rPr lang="en-US" altLang="zh-CN" b="1" dirty="0">
                <a:solidFill>
                  <a:srgbClr val="FF0000"/>
                </a:solidFill>
                <a:latin typeface="Times New Roman" panose="02020603050405020304" pitchFamily="18" charset="0"/>
                <a:cs typeface="Times New Roman" panose="02020603050405020304" pitchFamily="18" charset="0"/>
              </a:rPr>
              <a:t>51</a:t>
            </a:r>
            <a:r>
              <a:rPr lang="en-US" altLang="zh-CN" dirty="0">
                <a:latin typeface="Times New Roman" panose="02020603050405020304" pitchFamily="18" charset="0"/>
                <a:cs typeface="Times New Roman" panose="02020603050405020304" pitchFamily="18" charset="0"/>
              </a:rPr>
              <a:t> states</a:t>
            </a:r>
          </a:p>
        </p:txBody>
      </p:sp>
    </p:spTree>
    <p:extLst>
      <p:ext uri="{BB962C8B-B14F-4D97-AF65-F5344CB8AC3E}">
        <p14:creationId xmlns:p14="http://schemas.microsoft.com/office/powerpoint/2010/main" val="2431291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D91D6DA-EF42-4BC3-AD38-D81F8576DC4B}"/>
              </a:ext>
            </a:extLst>
          </p:cNvPr>
          <p:cNvSpPr txBox="1"/>
          <p:nvPr/>
        </p:nvSpPr>
        <p:spPr>
          <a:xfrm>
            <a:off x="581024" y="2133600"/>
            <a:ext cx="810577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After filtering out some states, we are left with </a:t>
            </a:r>
            <a:r>
              <a:rPr lang="en-US" altLang="zh-CN" b="1" dirty="0">
                <a:solidFill>
                  <a:srgbClr val="FF0000"/>
                </a:solidFill>
                <a:latin typeface="Times New Roman" panose="02020603050405020304" pitchFamily="18" charset="0"/>
                <a:cs typeface="Times New Roman" panose="02020603050405020304" pitchFamily="18" charset="0"/>
              </a:rPr>
              <a:t>39</a:t>
            </a:r>
            <a:r>
              <a:rPr lang="en-US" altLang="zh-CN" dirty="0">
                <a:latin typeface="Times New Roman" panose="02020603050405020304" pitchFamily="18" charset="0"/>
                <a:cs typeface="Times New Roman" panose="02020603050405020304" pitchFamily="18" charset="0"/>
              </a:rPr>
              <a:t> states (including California):</a:t>
            </a:r>
          </a:p>
        </p:txBody>
      </p:sp>
      <p:pic>
        <p:nvPicPr>
          <p:cNvPr id="5" name="图片 4">
            <a:extLst>
              <a:ext uri="{FF2B5EF4-FFF2-40B4-BE49-F238E27FC236}">
                <a16:creationId xmlns:a16="http://schemas.microsoft.com/office/drawing/2014/main" id="{37F2792B-8981-45F0-B6BD-817B03BED23F}"/>
              </a:ext>
            </a:extLst>
          </p:cNvPr>
          <p:cNvPicPr>
            <a:picLocks noChangeAspect="1"/>
          </p:cNvPicPr>
          <p:nvPr/>
        </p:nvPicPr>
        <p:blipFill>
          <a:blip r:embed="rId2"/>
          <a:stretch>
            <a:fillRect/>
          </a:stretch>
        </p:blipFill>
        <p:spPr>
          <a:xfrm>
            <a:off x="381000" y="2971800"/>
            <a:ext cx="7953375" cy="2619375"/>
          </a:xfrm>
          <a:prstGeom prst="rect">
            <a:avLst/>
          </a:prstGeom>
        </p:spPr>
      </p:pic>
    </p:spTree>
    <p:extLst>
      <p:ext uri="{BB962C8B-B14F-4D97-AF65-F5344CB8AC3E}">
        <p14:creationId xmlns:p14="http://schemas.microsoft.com/office/powerpoint/2010/main" val="2352082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B4B4896-B609-4759-88FB-55981AF528E8}"/>
              </a:ext>
            </a:extLst>
          </p:cNvPr>
          <p:cNvSpPr txBox="1"/>
          <p:nvPr/>
        </p:nvSpPr>
        <p:spPr>
          <a:xfrm>
            <a:off x="581025" y="2133600"/>
            <a:ext cx="78486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If we plot the outcomes for California vs. an average of all US states, we see that the ‘average control state’ is not like California in the pre-intervention period, violating the parallel trends assumption required to draw inferences. Therefore we will find an optimal weighting that would attain a good fit to California in the pre-intervention period.</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FFFAA07-C573-44B9-A3D3-28C7812398A8}"/>
              </a:ext>
            </a:extLst>
          </p:cNvPr>
          <p:cNvPicPr>
            <a:picLocks noChangeAspect="1"/>
          </p:cNvPicPr>
          <p:nvPr/>
        </p:nvPicPr>
        <p:blipFill>
          <a:blip r:embed="rId2"/>
          <a:stretch>
            <a:fillRect/>
          </a:stretch>
        </p:blipFill>
        <p:spPr>
          <a:xfrm>
            <a:off x="1219200" y="3564353"/>
            <a:ext cx="5997253" cy="3263211"/>
          </a:xfrm>
          <a:prstGeom prst="rect">
            <a:avLst/>
          </a:prstGeom>
        </p:spPr>
      </p:pic>
    </p:spTree>
    <p:extLst>
      <p:ext uri="{BB962C8B-B14F-4D97-AF65-F5344CB8AC3E}">
        <p14:creationId xmlns:p14="http://schemas.microsoft.com/office/powerpoint/2010/main" val="1954269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AC04144-FA0A-4297-A196-B5A8A71D1DA7}"/>
              </a:ext>
            </a:extLst>
          </p:cNvPr>
          <p:cNvSpPr txBox="1"/>
          <p:nvPr/>
        </p:nvSpPr>
        <p:spPr>
          <a:xfrm>
            <a:off x="647700" y="2220204"/>
            <a:ext cx="7848600" cy="4247317"/>
          </a:xfrm>
          <a:prstGeom prst="rect">
            <a:avLst/>
          </a:prstGeom>
          <a:noFill/>
        </p:spPr>
        <p:txBody>
          <a:bodyPr wrap="square">
            <a:spAutoFit/>
          </a:bodyPr>
          <a:lstStyle/>
          <a:p>
            <a:r>
              <a:rPr lang="en-US" altLang="zh-CN" b="0" i="0" dirty="0">
                <a:solidFill>
                  <a:srgbClr val="333333"/>
                </a:solidFill>
                <a:effectLst/>
                <a:latin typeface="Times New Roman" panose="02020603050405020304" pitchFamily="18" charset="0"/>
                <a:cs typeface="Times New Roman" panose="02020603050405020304" pitchFamily="18" charset="0"/>
              </a:rPr>
              <a:t>To estimate the treatment effect with synthetic control, we will try to build a “fake unit” that resembles the treated unit before the intervention period. Then, we will see how this “fake unit” behaves after the intervention. The difference between the synthetic control and the unit that it mimics is the treatment effect.</a:t>
            </a:r>
          </a:p>
          <a:p>
            <a:endParaRPr lang="en-US" altLang="zh-CN" dirty="0">
              <a:solidFill>
                <a:srgbClr val="333333"/>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 do so, the first thing we need is to convert the units (in our case, the states) into the columns and the time into the rows. Since we have </a:t>
            </a:r>
            <a:r>
              <a:rPr lang="en-US" altLang="zh-CN" dirty="0">
                <a:solidFill>
                  <a:srgbClr val="FF0000"/>
                </a:solidFill>
                <a:latin typeface="Times New Roman" panose="02020603050405020304" pitchFamily="18" charset="0"/>
                <a:cs typeface="Times New Roman" panose="02020603050405020304" pitchFamily="18" charset="0"/>
              </a:rPr>
              <a:t>2 features, </a:t>
            </a:r>
            <a:r>
              <a:rPr lang="en-US" altLang="zh-CN" dirty="0" err="1">
                <a:solidFill>
                  <a:srgbClr val="FF0000"/>
                </a:solidFill>
                <a:latin typeface="Times New Roman" panose="02020603050405020304" pitchFamily="18" charset="0"/>
                <a:cs typeface="Times New Roman" panose="02020603050405020304" pitchFamily="18" charset="0"/>
              </a:rPr>
              <a:t>cigsale</a:t>
            </a:r>
            <a:r>
              <a:rPr lang="en-US" altLang="zh-CN" dirty="0">
                <a:solidFill>
                  <a:srgbClr val="FF0000"/>
                </a:solidFill>
                <a:latin typeface="Times New Roman" panose="02020603050405020304" pitchFamily="18" charset="0"/>
                <a:cs typeface="Times New Roman" panose="02020603050405020304" pitchFamily="18" charset="0"/>
              </a:rPr>
              <a:t> and </a:t>
            </a:r>
            <a:r>
              <a:rPr lang="en-US" altLang="zh-CN" dirty="0" err="1">
                <a:solidFill>
                  <a:srgbClr val="FF0000"/>
                </a:solidFill>
                <a:latin typeface="Times New Roman" panose="02020603050405020304" pitchFamily="18" charset="0"/>
                <a:cs typeface="Times New Roman" panose="02020603050405020304" pitchFamily="18" charset="0"/>
              </a:rPr>
              <a:t>retprice</a:t>
            </a:r>
            <a:r>
              <a:rPr lang="en-US" altLang="zh-CN" dirty="0">
                <a:latin typeface="Times New Roman" panose="02020603050405020304" pitchFamily="18" charset="0"/>
                <a:cs typeface="Times New Roman" panose="02020603050405020304" pitchFamily="18" charset="0"/>
              </a:rPr>
              <a:t>, we will build a synthetic control that looks a lot like California in the pre intervention period based on the 2 features, and see how it would behave in the post intervention period. </a:t>
            </a:r>
          </a:p>
          <a:p>
            <a:r>
              <a:rPr lang="en-US" altLang="zh-CN" dirty="0">
                <a:latin typeface="Times New Roman" panose="02020603050405020304" pitchFamily="18" charset="0"/>
                <a:cs typeface="Times New Roman" panose="02020603050405020304" pitchFamily="18" charset="0"/>
              </a:rPr>
              <a:t>For this reason, it is important that we select </a:t>
            </a:r>
            <a:r>
              <a:rPr lang="en-US" altLang="zh-CN" dirty="0">
                <a:solidFill>
                  <a:srgbClr val="FF0000"/>
                </a:solidFill>
                <a:latin typeface="Times New Roman" panose="02020603050405020304" pitchFamily="18" charset="0"/>
                <a:cs typeface="Times New Roman" panose="02020603050405020304" pitchFamily="18" charset="0"/>
              </a:rPr>
              <a:t>only the pre-intervention period</a:t>
            </a:r>
            <a:r>
              <a:rPr lang="en-US" altLang="zh-CN" dirty="0">
                <a:latin typeface="Times New Roman" panose="02020603050405020304" pitchFamily="18" charset="0"/>
                <a:cs typeface="Times New Roman" panose="02020603050405020304" pitchFamily="18" charset="0"/>
              </a:rPr>
              <a:t>. Here, the features seem to be on a similar scale, so we won’t do anything to them. If features are in different scales, one in the thousands and another in the decimals, the bigger feature will be the most important when minimizing the difference. </a:t>
            </a:r>
          </a:p>
          <a:p>
            <a:r>
              <a:rPr lang="en-US" altLang="zh-CN" dirty="0">
                <a:solidFill>
                  <a:srgbClr val="FF0000"/>
                </a:solidFill>
                <a:latin typeface="Times New Roman" panose="02020603050405020304" pitchFamily="18" charset="0"/>
                <a:cs typeface="Times New Roman" panose="02020603050405020304" pitchFamily="18" charset="0"/>
              </a:rPr>
              <a:t>To avoid this, it’s important to scale them first.</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4758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2DAEDB5C-C91E-4CB1-84F0-F08A083D1A80}"/>
              </a:ext>
            </a:extLst>
          </p:cNvPr>
          <p:cNvPicPr>
            <a:picLocks noChangeAspect="1"/>
          </p:cNvPicPr>
          <p:nvPr/>
        </p:nvPicPr>
        <p:blipFill>
          <a:blip r:embed="rId2"/>
          <a:stretch>
            <a:fillRect/>
          </a:stretch>
        </p:blipFill>
        <p:spPr>
          <a:xfrm>
            <a:off x="342900" y="1918613"/>
            <a:ext cx="7181850" cy="1802342"/>
          </a:xfrm>
          <a:prstGeom prst="rect">
            <a:avLst/>
          </a:prstGeom>
        </p:spPr>
      </p:pic>
      <p:pic>
        <p:nvPicPr>
          <p:cNvPr id="11" name="图片 10">
            <a:extLst>
              <a:ext uri="{FF2B5EF4-FFF2-40B4-BE49-F238E27FC236}">
                <a16:creationId xmlns:a16="http://schemas.microsoft.com/office/drawing/2014/main" id="{05D3D2F8-3C96-453E-ADFC-29A845C73DDF}"/>
              </a:ext>
            </a:extLst>
          </p:cNvPr>
          <p:cNvPicPr>
            <a:picLocks noChangeAspect="1"/>
          </p:cNvPicPr>
          <p:nvPr/>
        </p:nvPicPr>
        <p:blipFill>
          <a:blip r:embed="rId3"/>
          <a:stretch>
            <a:fillRect/>
          </a:stretch>
        </p:blipFill>
        <p:spPr>
          <a:xfrm>
            <a:off x="152400" y="5675312"/>
            <a:ext cx="5562600" cy="990600"/>
          </a:xfrm>
          <a:prstGeom prst="rect">
            <a:avLst/>
          </a:prstGeom>
        </p:spPr>
      </p:pic>
      <p:pic>
        <p:nvPicPr>
          <p:cNvPr id="13" name="图片 12">
            <a:extLst>
              <a:ext uri="{FF2B5EF4-FFF2-40B4-BE49-F238E27FC236}">
                <a16:creationId xmlns:a16="http://schemas.microsoft.com/office/drawing/2014/main" id="{E0856EB5-4EB7-4F11-88EB-78691EED6AF7}"/>
              </a:ext>
            </a:extLst>
          </p:cNvPr>
          <p:cNvPicPr>
            <a:picLocks noChangeAspect="1"/>
          </p:cNvPicPr>
          <p:nvPr/>
        </p:nvPicPr>
        <p:blipFill>
          <a:blip r:embed="rId4"/>
          <a:stretch>
            <a:fillRect/>
          </a:stretch>
        </p:blipFill>
        <p:spPr>
          <a:xfrm>
            <a:off x="342900" y="3845636"/>
            <a:ext cx="5638800" cy="1860277"/>
          </a:xfrm>
          <a:prstGeom prst="rect">
            <a:avLst/>
          </a:prstGeom>
        </p:spPr>
      </p:pic>
    </p:spTree>
    <p:extLst>
      <p:ext uri="{BB962C8B-B14F-4D97-AF65-F5344CB8AC3E}">
        <p14:creationId xmlns:p14="http://schemas.microsoft.com/office/powerpoint/2010/main" val="325702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Introduction</a:t>
            </a:r>
            <a:endParaRPr lang="zh-CN" altLang="zh-CN" b="1" dirty="0">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026A5929-8405-4B71-A98A-B29AD5A3391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D9235DB9-58B9-4F61-A490-DF9FF2029788}"/>
              </a:ext>
            </a:extLst>
          </p:cNvPr>
          <p:cNvPicPr>
            <a:picLocks noChangeAspect="1"/>
          </p:cNvPicPr>
          <p:nvPr/>
        </p:nvPicPr>
        <p:blipFill>
          <a:blip r:embed="rId2"/>
          <a:stretch>
            <a:fillRect/>
          </a:stretch>
        </p:blipFill>
        <p:spPr>
          <a:xfrm>
            <a:off x="1295399" y="2362200"/>
            <a:ext cx="6136457" cy="3276600"/>
          </a:xfrm>
          <a:prstGeom prst="rect">
            <a:avLst/>
          </a:prstGeom>
          <a:ln>
            <a:noFill/>
          </a:ln>
          <a:effectLst>
            <a:outerShdw blurRad="292100" dist="139700" dir="2700000" algn="tl" rotWithShape="0">
              <a:srgbClr val="333333">
                <a:alpha val="65000"/>
              </a:srgbClr>
            </a:outerShdw>
          </a:effectLst>
        </p:spPr>
      </p:pic>
      <p:sp>
        <p:nvSpPr>
          <p:cNvPr id="7" name="文本框 6">
            <a:extLst>
              <a:ext uri="{FF2B5EF4-FFF2-40B4-BE49-F238E27FC236}">
                <a16:creationId xmlns:a16="http://schemas.microsoft.com/office/drawing/2014/main" id="{87BF1FB7-3D28-49A6-8035-D87FE1F7FD12}"/>
              </a:ext>
            </a:extLst>
          </p:cNvPr>
          <p:cNvSpPr txBox="1"/>
          <p:nvPr/>
        </p:nvSpPr>
        <p:spPr>
          <a:xfrm>
            <a:off x="76200" y="6553200"/>
            <a:ext cx="2971800" cy="184666"/>
          </a:xfrm>
          <a:prstGeom prst="rect">
            <a:avLst/>
          </a:prstGeom>
          <a:noFill/>
        </p:spPr>
        <p:txBody>
          <a:bodyPr wrap="square">
            <a:spAutoFit/>
          </a:bodyPr>
          <a:lstStyle/>
          <a:p>
            <a:r>
              <a:rPr lang="en-US" altLang="zh-CN" sz="600" dirty="0"/>
              <a:t>source:</a:t>
            </a:r>
            <a:r>
              <a:rPr lang="zh-CN" altLang="en-US" sz="600" dirty="0"/>
              <a:t>https://twitter.com/hv_harc/status/1222992807708831745?lang=zh-Hant</a:t>
            </a:r>
          </a:p>
        </p:txBody>
      </p:sp>
    </p:spTree>
    <p:extLst>
      <p:ext uri="{BB962C8B-B14F-4D97-AF65-F5344CB8AC3E}">
        <p14:creationId xmlns:p14="http://schemas.microsoft.com/office/powerpoint/2010/main" val="3148285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0BC35A2-C659-47CF-AE2E-DEC8E5273967}"/>
              </a:ext>
            </a:extLst>
          </p:cNvPr>
          <p:cNvPicPr>
            <a:picLocks noChangeAspect="1"/>
          </p:cNvPicPr>
          <p:nvPr/>
        </p:nvPicPr>
        <p:blipFill>
          <a:blip r:embed="rId2"/>
          <a:stretch>
            <a:fillRect/>
          </a:stretch>
        </p:blipFill>
        <p:spPr>
          <a:xfrm>
            <a:off x="1219199" y="2081156"/>
            <a:ext cx="6705600" cy="2695688"/>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6525BF80-CD33-49B5-83FB-BB62B3E87E1C}"/>
              </a:ext>
            </a:extLst>
          </p:cNvPr>
          <p:cNvSpPr txBox="1"/>
          <p:nvPr/>
        </p:nvSpPr>
        <p:spPr>
          <a:xfrm>
            <a:off x="838200" y="5181600"/>
            <a:ext cx="7257257" cy="923330"/>
          </a:xfrm>
          <a:prstGeom prst="rect">
            <a:avLst/>
          </a:prstGeom>
          <a:noFill/>
        </p:spPr>
        <p:txBody>
          <a:bodyPr wrap="square">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These weights show us how to build the synthetic control. We will multiply the outcome of state 1 by 0.566, of state 3 by 0.317, of state 4 by 0.158, and so on.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9717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0811C34E-2A75-470F-AB0E-88546550FCEA}"/>
              </a:ext>
            </a:extLst>
          </p:cNvPr>
          <p:cNvSpPr txBox="1"/>
          <p:nvPr/>
        </p:nvSpPr>
        <p:spPr>
          <a:xfrm>
            <a:off x="587375" y="2362200"/>
            <a:ext cx="7419975" cy="646331"/>
          </a:xfrm>
          <a:prstGeom prst="rect">
            <a:avLst/>
          </a:prstGeom>
          <a:noFill/>
        </p:spPr>
        <p:txBody>
          <a:bodyPr wrap="square">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Then we can get the </a:t>
            </a:r>
            <a:r>
              <a:rPr lang="en-US" altLang="zh-CN" dirty="0">
                <a:latin typeface="Times New Roman" panose="02020603050405020304" pitchFamily="18" charset="0"/>
                <a:cs typeface="Times New Roman" panose="02020603050405020304" pitchFamily="18" charset="0"/>
              </a:rPr>
              <a:t>Synthetic Control data </a:t>
            </a:r>
            <a:r>
              <a:rPr lang="en-US" altLang="zh-CN" b="0" i="0" dirty="0">
                <a:solidFill>
                  <a:srgbClr val="292929"/>
                </a:solidFill>
                <a:effectLst/>
                <a:latin typeface="Times New Roman" panose="02020603050405020304" pitchFamily="18" charset="0"/>
                <a:cs typeface="Times New Roman" panose="02020603050405020304" pitchFamily="18" charset="0"/>
              </a:rPr>
              <a:t>with a dot product between the matrix from the states in the pool and the weights.</a:t>
            </a:r>
            <a:endParaRPr lang="zh-CN" altLang="en-US" dirty="0"/>
          </a:p>
        </p:txBody>
      </p:sp>
      <p:pic>
        <p:nvPicPr>
          <p:cNvPr id="4" name="图片 3">
            <a:extLst>
              <a:ext uri="{FF2B5EF4-FFF2-40B4-BE49-F238E27FC236}">
                <a16:creationId xmlns:a16="http://schemas.microsoft.com/office/drawing/2014/main" id="{6CDE2170-FBF5-4EAD-A263-7642CE00BF6B}"/>
              </a:ext>
            </a:extLst>
          </p:cNvPr>
          <p:cNvPicPr>
            <a:picLocks noChangeAspect="1"/>
          </p:cNvPicPr>
          <p:nvPr/>
        </p:nvPicPr>
        <p:blipFill>
          <a:blip r:embed="rId2"/>
          <a:stretch>
            <a:fillRect/>
          </a:stretch>
        </p:blipFill>
        <p:spPr>
          <a:xfrm>
            <a:off x="990600" y="3320832"/>
            <a:ext cx="5981700" cy="1057275"/>
          </a:xfrm>
          <a:prstGeom prst="rect">
            <a:avLst/>
          </a:prstGeom>
        </p:spPr>
      </p:pic>
      <p:pic>
        <p:nvPicPr>
          <p:cNvPr id="7" name="图片 6">
            <a:extLst>
              <a:ext uri="{FF2B5EF4-FFF2-40B4-BE49-F238E27FC236}">
                <a16:creationId xmlns:a16="http://schemas.microsoft.com/office/drawing/2014/main" id="{9E34A800-B8C4-4850-B8A9-D3D7660CDB36}"/>
              </a:ext>
            </a:extLst>
          </p:cNvPr>
          <p:cNvPicPr>
            <a:picLocks noChangeAspect="1"/>
          </p:cNvPicPr>
          <p:nvPr/>
        </p:nvPicPr>
        <p:blipFill>
          <a:blip r:embed="rId3"/>
          <a:stretch>
            <a:fillRect/>
          </a:stretch>
        </p:blipFill>
        <p:spPr>
          <a:xfrm>
            <a:off x="685800" y="4800600"/>
            <a:ext cx="7600950" cy="1666875"/>
          </a:xfrm>
          <a:prstGeom prst="rect">
            <a:avLst/>
          </a:prstGeom>
        </p:spPr>
      </p:pic>
    </p:spTree>
    <p:extLst>
      <p:ext uri="{BB962C8B-B14F-4D97-AF65-F5344CB8AC3E}">
        <p14:creationId xmlns:p14="http://schemas.microsoft.com/office/powerpoint/2010/main" val="2928242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4AD6680-05E0-4EE9-B3DB-3D05E594D270}"/>
              </a:ext>
            </a:extLst>
          </p:cNvPr>
          <p:cNvPicPr>
            <a:picLocks noChangeAspect="1"/>
          </p:cNvPicPr>
          <p:nvPr/>
        </p:nvPicPr>
        <p:blipFill>
          <a:blip r:embed="rId2"/>
          <a:stretch>
            <a:fillRect/>
          </a:stretch>
        </p:blipFill>
        <p:spPr>
          <a:xfrm>
            <a:off x="762000" y="2362200"/>
            <a:ext cx="7470775" cy="4357952"/>
          </a:xfrm>
          <a:prstGeom prst="rect">
            <a:avLst/>
          </a:prstGeom>
        </p:spPr>
      </p:pic>
    </p:spTree>
    <p:extLst>
      <p:ext uri="{BB962C8B-B14F-4D97-AF65-F5344CB8AC3E}">
        <p14:creationId xmlns:p14="http://schemas.microsoft.com/office/powerpoint/2010/main" val="2856298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C06EC98-24B1-4F44-862A-DA29AC9FA562}"/>
              </a:ext>
            </a:extLst>
          </p:cNvPr>
          <p:cNvPicPr>
            <a:picLocks noChangeAspect="1"/>
          </p:cNvPicPr>
          <p:nvPr/>
        </p:nvPicPr>
        <p:blipFill rotWithShape="1">
          <a:blip r:embed="rId2"/>
          <a:srcRect b="55621"/>
          <a:stretch/>
        </p:blipFill>
        <p:spPr>
          <a:xfrm>
            <a:off x="533400" y="2073276"/>
            <a:ext cx="6096000" cy="1143000"/>
          </a:xfrm>
          <a:prstGeom prst="rect">
            <a:avLst/>
          </a:prstGeom>
        </p:spPr>
      </p:pic>
      <p:pic>
        <p:nvPicPr>
          <p:cNvPr id="5" name="图片 4">
            <a:extLst>
              <a:ext uri="{FF2B5EF4-FFF2-40B4-BE49-F238E27FC236}">
                <a16:creationId xmlns:a16="http://schemas.microsoft.com/office/drawing/2014/main" id="{121E02D7-E254-4000-878C-F4732D372F65}"/>
              </a:ext>
            </a:extLst>
          </p:cNvPr>
          <p:cNvPicPr>
            <a:picLocks noChangeAspect="1"/>
          </p:cNvPicPr>
          <p:nvPr/>
        </p:nvPicPr>
        <p:blipFill>
          <a:blip r:embed="rId3"/>
          <a:stretch>
            <a:fillRect/>
          </a:stretch>
        </p:blipFill>
        <p:spPr>
          <a:xfrm>
            <a:off x="685800" y="3248026"/>
            <a:ext cx="5334000" cy="3240362"/>
          </a:xfrm>
          <a:prstGeom prst="rect">
            <a:avLst/>
          </a:prstGeom>
        </p:spPr>
      </p:pic>
    </p:spTree>
    <p:extLst>
      <p:ext uri="{BB962C8B-B14F-4D97-AF65-F5344CB8AC3E}">
        <p14:creationId xmlns:p14="http://schemas.microsoft.com/office/powerpoint/2010/main" val="274983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3889928-D059-4C44-9CFC-FEF6B7C1FE5B}"/>
              </a:ext>
            </a:extLst>
          </p:cNvPr>
          <p:cNvSpPr txBox="1"/>
          <p:nvPr/>
        </p:nvSpPr>
        <p:spPr>
          <a:xfrm>
            <a:off x="581025" y="2133600"/>
            <a:ext cx="78486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Here, we will use the idea of Fisher’s Exact Test. Its intuition is very simple. We permute the treated and control exhaustively. Since we only have one treated unit, this would mean that, for each unit, we pretend it is the treated while the others are the control.</a:t>
            </a:r>
          </a:p>
          <a:p>
            <a:endParaRPr lang="en-US" altLang="zh-CN" dirty="0"/>
          </a:p>
        </p:txBody>
      </p:sp>
      <p:pic>
        <p:nvPicPr>
          <p:cNvPr id="14338" name="Picture 2">
            <a:extLst>
              <a:ext uri="{FF2B5EF4-FFF2-40B4-BE49-F238E27FC236}">
                <a16:creationId xmlns:a16="http://schemas.microsoft.com/office/drawing/2014/main" id="{17781F49-7EE4-4FE4-A652-9536FFCFF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886200"/>
            <a:ext cx="4114800" cy="219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259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C1ECAFF-FB44-4BEC-9654-118070FBED8D}"/>
              </a:ext>
            </a:extLst>
          </p:cNvPr>
          <p:cNvSpPr txBox="1"/>
          <p:nvPr/>
        </p:nvSpPr>
        <p:spPr>
          <a:xfrm>
            <a:off x="723900" y="1969459"/>
            <a:ext cx="7696200" cy="2031325"/>
          </a:xfrm>
          <a:prstGeom prst="rect">
            <a:avLst/>
          </a:prstGeom>
          <a:noFill/>
        </p:spPr>
        <p:txBody>
          <a:bodyPr wrap="square">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In the end, we will have one synthetic control and effect estimates for each state. So what this does is it pretends that the treatment actually happened for another state, not California, and see what would have been the estimated effect for this treatment that didn’t happen. Then, we see if the treatment in </a:t>
            </a:r>
            <a:r>
              <a:rPr lang="en-US" altLang="zh-CN" b="0" i="0" dirty="0" err="1">
                <a:solidFill>
                  <a:srgbClr val="292929"/>
                </a:solidFill>
                <a:effectLst/>
                <a:latin typeface="Times New Roman" panose="02020603050405020304" pitchFamily="18" charset="0"/>
                <a:cs typeface="Times New Roman" panose="02020603050405020304" pitchFamily="18" charset="0"/>
              </a:rPr>
              <a:t>Califórnia</a:t>
            </a:r>
            <a:r>
              <a:rPr lang="en-US" altLang="zh-CN" b="0" i="0" dirty="0">
                <a:solidFill>
                  <a:srgbClr val="292929"/>
                </a:solidFill>
                <a:effectLst/>
                <a:latin typeface="Times New Roman" panose="02020603050405020304" pitchFamily="18" charset="0"/>
                <a:cs typeface="Times New Roman" panose="02020603050405020304" pitchFamily="18" charset="0"/>
              </a:rPr>
              <a:t> is sufficiently larger when compared to the other fake treatment. The idea is that for states that weren’t actually treated, once we pretend they were, we won’t be able to find any significant treatment effect.</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D9D27128-8426-424D-ABB3-92066085D8FD}"/>
              </a:ext>
            </a:extLst>
          </p:cNvPr>
          <p:cNvPicPr>
            <a:picLocks noChangeAspect="1"/>
          </p:cNvPicPr>
          <p:nvPr/>
        </p:nvPicPr>
        <p:blipFill rotWithShape="1">
          <a:blip r:embed="rId2"/>
          <a:srcRect b="44417"/>
          <a:stretch/>
        </p:blipFill>
        <p:spPr>
          <a:xfrm>
            <a:off x="914400" y="4691630"/>
            <a:ext cx="2952750" cy="1577549"/>
          </a:xfrm>
          <a:prstGeom prst="rect">
            <a:avLst/>
          </a:prstGeom>
        </p:spPr>
      </p:pic>
      <p:pic>
        <p:nvPicPr>
          <p:cNvPr id="10" name="图片 9">
            <a:extLst>
              <a:ext uri="{FF2B5EF4-FFF2-40B4-BE49-F238E27FC236}">
                <a16:creationId xmlns:a16="http://schemas.microsoft.com/office/drawing/2014/main" id="{B796F852-7686-4434-AE6E-0F4205A23EAF}"/>
              </a:ext>
            </a:extLst>
          </p:cNvPr>
          <p:cNvPicPr>
            <a:picLocks noChangeAspect="1"/>
          </p:cNvPicPr>
          <p:nvPr/>
        </p:nvPicPr>
        <p:blipFill rotWithShape="1">
          <a:blip r:embed="rId2"/>
          <a:srcRect t="50214"/>
          <a:stretch/>
        </p:blipFill>
        <p:spPr>
          <a:xfrm>
            <a:off x="4572000" y="4773895"/>
            <a:ext cx="2952750" cy="1413017"/>
          </a:xfrm>
          <a:prstGeom prst="rect">
            <a:avLst/>
          </a:prstGeom>
        </p:spPr>
      </p:pic>
    </p:spTree>
    <p:extLst>
      <p:ext uri="{BB962C8B-B14F-4D97-AF65-F5344CB8AC3E}">
        <p14:creationId xmlns:p14="http://schemas.microsoft.com/office/powerpoint/2010/main" val="318432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1612F97-2FD3-495D-9519-7D0B6F21E73E}"/>
              </a:ext>
            </a:extLst>
          </p:cNvPr>
          <p:cNvPicPr>
            <a:picLocks noChangeAspect="1"/>
          </p:cNvPicPr>
          <p:nvPr/>
        </p:nvPicPr>
        <p:blipFill>
          <a:blip r:embed="rId2"/>
          <a:stretch>
            <a:fillRect/>
          </a:stretch>
        </p:blipFill>
        <p:spPr>
          <a:xfrm>
            <a:off x="1143000" y="2252662"/>
            <a:ext cx="6607450" cy="3886200"/>
          </a:xfrm>
          <a:prstGeom prst="rect">
            <a:avLst/>
          </a:prstGeom>
        </p:spPr>
      </p:pic>
    </p:spTree>
    <p:extLst>
      <p:ext uri="{BB962C8B-B14F-4D97-AF65-F5344CB8AC3E}">
        <p14:creationId xmlns:p14="http://schemas.microsoft.com/office/powerpoint/2010/main" val="3767205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8FD2AA4-2E2C-440C-A499-682D28280C88}"/>
              </a:ext>
            </a:extLst>
          </p:cNvPr>
          <p:cNvSpPr txBox="1"/>
          <p:nvPr/>
        </p:nvSpPr>
        <p:spPr>
          <a:xfrm>
            <a:off x="568325" y="1905000"/>
            <a:ext cx="8077200" cy="3693319"/>
          </a:xfrm>
          <a:prstGeom prst="rect">
            <a:avLst/>
          </a:prstGeom>
          <a:noFill/>
        </p:spPr>
        <p:txBody>
          <a:bodyPr wrap="square">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Two aspects of last figure jump to the eyes. </a:t>
            </a:r>
          </a:p>
          <a:p>
            <a:endParaRPr lang="en-US" altLang="zh-CN" dirty="0">
              <a:solidFill>
                <a:srgbClr val="292929"/>
              </a:solidFill>
              <a:latin typeface="Times New Roman" panose="02020603050405020304" pitchFamily="18" charset="0"/>
              <a:cs typeface="Times New Roman" panose="02020603050405020304" pitchFamily="18" charset="0"/>
            </a:endParaRPr>
          </a:p>
          <a:p>
            <a:r>
              <a:rPr lang="en-US" altLang="zh-CN" b="0" i="0" dirty="0">
                <a:solidFill>
                  <a:srgbClr val="292929"/>
                </a:solidFill>
                <a:effectLst/>
                <a:latin typeface="Times New Roman" panose="02020603050405020304" pitchFamily="18" charset="0"/>
                <a:cs typeface="Times New Roman" panose="02020603050405020304" pitchFamily="18" charset="0"/>
              </a:rPr>
              <a:t>First, we can see that the variance after the intervention is higher than the variance before the intervention. This is expected since the synthetic control is designed to minimize the difference in the pre-intervention period.</a:t>
            </a:r>
          </a:p>
          <a:p>
            <a:endParaRPr lang="en-US" altLang="zh-CN" dirty="0">
              <a:solidFill>
                <a:srgbClr val="292929"/>
              </a:solidFill>
              <a:latin typeface="Times New Roman" panose="02020603050405020304" pitchFamily="18" charset="0"/>
              <a:cs typeface="Times New Roman" panose="02020603050405020304" pitchFamily="18" charset="0"/>
            </a:endParaRPr>
          </a:p>
          <a:p>
            <a:r>
              <a:rPr lang="en-US" altLang="zh-CN" b="0" i="0" dirty="0">
                <a:solidFill>
                  <a:srgbClr val="292929"/>
                </a:solidFill>
                <a:effectLst/>
                <a:latin typeface="Times New Roman" panose="02020603050405020304" pitchFamily="18" charset="0"/>
                <a:cs typeface="Times New Roman" panose="02020603050405020304" pitchFamily="18" charset="0"/>
              </a:rPr>
              <a:t>Another interesting aspect is that there are some </a:t>
            </a:r>
            <a:r>
              <a:rPr lang="en-US" altLang="zh-CN" b="0" i="0" dirty="0">
                <a:solidFill>
                  <a:srgbClr val="FF0000"/>
                </a:solidFill>
                <a:effectLst/>
                <a:latin typeface="Times New Roman" panose="02020603050405020304" pitchFamily="18" charset="0"/>
                <a:cs typeface="Times New Roman" panose="02020603050405020304" pitchFamily="18" charset="0"/>
              </a:rPr>
              <a:t>units we can’t fit very well </a:t>
            </a:r>
            <a:r>
              <a:rPr lang="en-US" altLang="zh-CN" b="0" i="0" dirty="0">
                <a:solidFill>
                  <a:srgbClr val="292929"/>
                </a:solidFill>
                <a:effectLst/>
                <a:latin typeface="Times New Roman" panose="02020603050405020304" pitchFamily="18" charset="0"/>
                <a:cs typeface="Times New Roman" panose="02020603050405020304" pitchFamily="18" charset="0"/>
              </a:rPr>
              <a:t>even in the pre-intervention period. This is also to be expected.</a:t>
            </a:r>
          </a:p>
          <a:p>
            <a:endParaRPr lang="en-US" altLang="zh-CN" dirty="0">
              <a:solidFill>
                <a:srgbClr val="292929"/>
              </a:solidFill>
              <a:latin typeface="Times New Roman" panose="02020603050405020304" pitchFamily="18" charset="0"/>
              <a:cs typeface="Times New Roman" panose="02020603050405020304" pitchFamily="18" charset="0"/>
            </a:endParaRPr>
          </a:p>
          <a:p>
            <a:r>
              <a:rPr lang="en-US" altLang="zh-CN" b="0" i="0" dirty="0">
                <a:solidFill>
                  <a:srgbClr val="292929"/>
                </a:solidFill>
                <a:effectLst/>
                <a:latin typeface="Times New Roman" panose="02020603050405020304" pitchFamily="18" charset="0"/>
                <a:cs typeface="Times New Roman" panose="02020603050405020304" pitchFamily="18" charset="0"/>
              </a:rPr>
              <a:t>Since those units are so poorly fit, it is a good idea to remove them from the analysis. One way to do it objectively is to set a threshold for pre-intervention error and </a:t>
            </a:r>
            <a:r>
              <a:rPr lang="en-US" altLang="zh-CN" b="0" i="0" dirty="0">
                <a:solidFill>
                  <a:srgbClr val="FF0000"/>
                </a:solidFill>
                <a:effectLst/>
                <a:latin typeface="Times New Roman" panose="02020603050405020304" pitchFamily="18" charset="0"/>
                <a:cs typeface="Times New Roman" panose="02020603050405020304" pitchFamily="18" charset="0"/>
              </a:rPr>
              <a:t>remove those units with high errors</a:t>
            </a:r>
            <a:r>
              <a:rPr lang="en-US" altLang="zh-CN" b="0" i="0" dirty="0">
                <a:solidFill>
                  <a:srgbClr val="292929"/>
                </a:solidFill>
                <a:effectLst/>
                <a:latin typeface="Times New Roman" panose="02020603050405020304" pitchFamily="18" charset="0"/>
                <a:cs typeface="Times New Roman" panose="02020603050405020304" pitchFamily="18" charset="0"/>
              </a:rPr>
              <a:t>. If we proceed like this and plot the same figure, this is what we get.</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DEDA509-7137-4EF3-A57B-40D12FC290B2}"/>
              </a:ext>
            </a:extLst>
          </p:cNvPr>
          <p:cNvPicPr>
            <a:picLocks noChangeAspect="1"/>
          </p:cNvPicPr>
          <p:nvPr/>
        </p:nvPicPr>
        <p:blipFill>
          <a:blip r:embed="rId2"/>
          <a:stretch>
            <a:fillRect/>
          </a:stretch>
        </p:blipFill>
        <p:spPr>
          <a:xfrm>
            <a:off x="2362200" y="5598319"/>
            <a:ext cx="3733800" cy="1016161"/>
          </a:xfrm>
          <a:prstGeom prst="rect">
            <a:avLst/>
          </a:prstGeom>
        </p:spPr>
      </p:pic>
    </p:spTree>
    <p:extLst>
      <p:ext uri="{BB962C8B-B14F-4D97-AF65-F5344CB8AC3E}">
        <p14:creationId xmlns:p14="http://schemas.microsoft.com/office/powerpoint/2010/main" val="71432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D643C30-B246-49D8-89A3-8D44F7BAC66E}"/>
              </a:ext>
            </a:extLst>
          </p:cNvPr>
          <p:cNvPicPr>
            <a:picLocks noChangeAspect="1"/>
          </p:cNvPicPr>
          <p:nvPr/>
        </p:nvPicPr>
        <p:blipFill>
          <a:blip r:embed="rId2"/>
          <a:stretch>
            <a:fillRect/>
          </a:stretch>
        </p:blipFill>
        <p:spPr>
          <a:xfrm>
            <a:off x="1143000" y="1970037"/>
            <a:ext cx="6400800" cy="3764658"/>
          </a:xfrm>
          <a:prstGeom prst="rect">
            <a:avLst/>
          </a:prstGeom>
        </p:spPr>
      </p:pic>
      <p:sp>
        <p:nvSpPr>
          <p:cNvPr id="6" name="文本框 5">
            <a:extLst>
              <a:ext uri="{FF2B5EF4-FFF2-40B4-BE49-F238E27FC236}">
                <a16:creationId xmlns:a16="http://schemas.microsoft.com/office/drawing/2014/main" id="{232F977D-7DFB-4B6A-B5EA-28FD2F4811FF}"/>
              </a:ext>
            </a:extLst>
          </p:cNvPr>
          <p:cNvSpPr txBox="1"/>
          <p:nvPr/>
        </p:nvSpPr>
        <p:spPr>
          <a:xfrm>
            <a:off x="838200" y="5934670"/>
            <a:ext cx="7848600" cy="923330"/>
          </a:xfrm>
          <a:prstGeom prst="rect">
            <a:avLst/>
          </a:prstGeom>
          <a:noFill/>
        </p:spPr>
        <p:txBody>
          <a:bodyPr wrap="square">
            <a:spAutoFit/>
          </a:bodyPr>
          <a:lstStyle/>
          <a:p>
            <a:pPr algn="l"/>
            <a:r>
              <a:rPr lang="en-US" altLang="zh-CN" b="0" i="0" dirty="0">
                <a:solidFill>
                  <a:srgbClr val="333333"/>
                </a:solidFill>
                <a:effectLst/>
                <a:latin typeface="Times New Roman" panose="02020603050405020304" pitchFamily="18" charset="0"/>
                <a:cs typeface="Times New Roman" panose="02020603050405020304" pitchFamily="18" charset="0"/>
              </a:rPr>
              <a:t>This picture alone is a form of inference, but we can also derive </a:t>
            </a:r>
            <a:r>
              <a:rPr lang="en-US" altLang="zh-CN" b="0" i="0" dirty="0">
                <a:solidFill>
                  <a:srgbClr val="FF0000"/>
                </a:solidFill>
                <a:effectLst/>
                <a:latin typeface="Times New Roman" panose="02020603050405020304" pitchFamily="18" charset="0"/>
                <a:cs typeface="Times New Roman" panose="02020603050405020304" pitchFamily="18" charset="0"/>
              </a:rPr>
              <a:t>a P-value </a:t>
            </a:r>
            <a:r>
              <a:rPr lang="en-US" altLang="zh-CN" b="0" i="0" dirty="0">
                <a:solidFill>
                  <a:srgbClr val="333333"/>
                </a:solidFill>
                <a:effectLst/>
                <a:latin typeface="Times New Roman" panose="02020603050405020304" pitchFamily="18" charset="0"/>
                <a:cs typeface="Times New Roman" panose="02020603050405020304" pitchFamily="18" charset="0"/>
              </a:rPr>
              <a:t>from these results. All we have to do is see how many times the effects that we’ve got is below the effect of California.</a:t>
            </a:r>
          </a:p>
        </p:txBody>
      </p:sp>
    </p:spTree>
    <p:extLst>
      <p:ext uri="{BB962C8B-B14F-4D97-AF65-F5344CB8AC3E}">
        <p14:creationId xmlns:p14="http://schemas.microsoft.com/office/powerpoint/2010/main" val="4144167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C21A820E-3E85-4871-96C4-4C495377A2E6}"/>
              </a:ext>
            </a:extLst>
          </p:cNvPr>
          <p:cNvSpPr txBox="1"/>
          <p:nvPr/>
        </p:nvSpPr>
        <p:spPr>
          <a:xfrm>
            <a:off x="1371600" y="2362200"/>
            <a:ext cx="4572000" cy="646331"/>
          </a:xfrm>
          <a:prstGeom prst="rect">
            <a:avLst/>
          </a:prstGeom>
          <a:noFill/>
        </p:spPr>
        <p:txBody>
          <a:bodyPr wrap="square">
            <a:spAutoFit/>
          </a:bodyPr>
          <a:lstStyle/>
          <a:p>
            <a:br>
              <a:rPr lang="en-US" altLang="zh-CN" b="0" i="0" dirty="0">
                <a:solidFill>
                  <a:srgbClr val="333333"/>
                </a:solidFill>
                <a:effectLst/>
                <a:latin typeface="-apple-system"/>
              </a:rPr>
            </a:br>
            <a:endParaRPr lang="zh-CN" altLang="en-US" dirty="0"/>
          </a:p>
        </p:txBody>
      </p:sp>
      <p:pic>
        <p:nvPicPr>
          <p:cNvPr id="7" name="图片 6">
            <a:extLst>
              <a:ext uri="{FF2B5EF4-FFF2-40B4-BE49-F238E27FC236}">
                <a16:creationId xmlns:a16="http://schemas.microsoft.com/office/drawing/2014/main" id="{99F9C89B-5955-45FE-82B1-2D34CD204ADA}"/>
              </a:ext>
            </a:extLst>
          </p:cNvPr>
          <p:cNvPicPr>
            <a:picLocks noChangeAspect="1"/>
          </p:cNvPicPr>
          <p:nvPr/>
        </p:nvPicPr>
        <p:blipFill>
          <a:blip r:embed="rId2"/>
          <a:stretch>
            <a:fillRect/>
          </a:stretch>
        </p:blipFill>
        <p:spPr>
          <a:xfrm>
            <a:off x="971550" y="2666315"/>
            <a:ext cx="7200900" cy="3181350"/>
          </a:xfrm>
          <a:prstGeom prst="rect">
            <a:avLst/>
          </a:prstGeom>
        </p:spPr>
      </p:pic>
    </p:spTree>
    <p:extLst>
      <p:ext uri="{BB962C8B-B14F-4D97-AF65-F5344CB8AC3E}">
        <p14:creationId xmlns:p14="http://schemas.microsoft.com/office/powerpoint/2010/main" val="4265244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Introduction</a:t>
            </a:r>
            <a:endParaRPr lang="zh-CN" altLang="zh-CN"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6608E9-EE5F-4FE4-9218-A48F5F7DB355}"/>
              </a:ext>
            </a:extLst>
          </p:cNvPr>
          <p:cNvSpPr txBox="1">
            <a:spLocks noChangeArrowheads="1"/>
          </p:cNvSpPr>
          <p:nvPr/>
        </p:nvSpPr>
        <p:spPr bwMode="auto">
          <a:xfrm>
            <a:off x="445280" y="1976085"/>
            <a:ext cx="7948640" cy="491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eaLnBrk="1" hangingPunct="1"/>
            <a:r>
              <a:rPr lang="en-US" altLang="zh-CN" sz="1400" dirty="0">
                <a:latin typeface="Times New Roman" panose="02020603050405020304" pitchFamily="18" charset="0"/>
                <a:cs typeface="Times New Roman" panose="02020603050405020304" pitchFamily="18" charset="0"/>
              </a:rPr>
              <a:t>Synthetic control method</a:t>
            </a:r>
            <a:r>
              <a:rPr lang="zh-CN" altLang="en-US" sz="1400" dirty="0">
                <a:latin typeface="Times New Roman" panose="02020603050405020304" pitchFamily="18" charset="0"/>
                <a:cs typeface="Times New Roman" panose="02020603050405020304" pitchFamily="18" charset="0"/>
              </a:rPr>
              <a:t>（合成控制法）</a:t>
            </a:r>
            <a:endParaRPr lang="en-US" altLang="zh-CN" sz="1400" dirty="0">
              <a:latin typeface="Times New Roman" panose="02020603050405020304" pitchFamily="18" charset="0"/>
              <a:cs typeface="Times New Roman" panose="02020603050405020304" pitchFamily="18" charset="0"/>
            </a:endParaRPr>
          </a:p>
          <a:p>
            <a:pPr lvl="1" eaLnBrk="1" hangingPunct="1"/>
            <a:endParaRPr lang="en-US" altLang="zh-CN" sz="1400" dirty="0">
              <a:latin typeface="+mn-ea"/>
            </a:endParaRPr>
          </a:p>
          <a:p>
            <a:pPr marL="612775" lvl="2" indent="-342900" eaLnBrk="1" hangingPunct="1">
              <a:lnSpc>
                <a:spcPct val="150000"/>
              </a:lnSpc>
              <a:buFontTx/>
              <a:buChar char="•"/>
            </a:pPr>
            <a:r>
              <a:rPr lang="en-US" altLang="zh-CN" dirty="0">
                <a:latin typeface="Times New Roman" panose="02020603050405020304" pitchFamily="18" charset="0"/>
                <a:cs typeface="Times New Roman" panose="02020603050405020304" pitchFamily="18" charset="0"/>
              </a:rPr>
              <a:t>The synthetic control method is a statistical method used to evaluate the effect of an intervention in comparative case studies. It involves the construction of a weighted combination of groups used as controls, to which the treatment group is compared. This comparison is used to estimate what would have happened to the treatment group if it had not received the treatment. Unlike difference in differences approaches, this method can account for the effects of confounders changing over time, by weighting the control group to better match the treatment group before the intervention. Another advantage of the synthetic control method is that it allows researchers to systematically select comparison groups</a:t>
            </a:r>
            <a:endParaRPr lang="en-US" altLang="zh-CN" sz="2000" dirty="0">
              <a:ea typeface="隶书" pitchFamily="49" charset="-122"/>
            </a:endParaRPr>
          </a:p>
        </p:txBody>
      </p:sp>
      <p:sp>
        <p:nvSpPr>
          <p:cNvPr id="2" name="AutoShape 2">
            <a:extLst>
              <a:ext uri="{FF2B5EF4-FFF2-40B4-BE49-F238E27FC236}">
                <a16:creationId xmlns:a16="http://schemas.microsoft.com/office/drawing/2014/main" id="{026A5929-8405-4B71-A98A-B29AD5A3391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94827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0EA15FF-E967-403B-A061-EE8AA0D28AA3}"/>
              </a:ext>
            </a:extLst>
          </p:cNvPr>
          <p:cNvSpPr txBox="1"/>
          <p:nvPr/>
        </p:nvSpPr>
        <p:spPr>
          <a:xfrm>
            <a:off x="568325" y="2133600"/>
            <a:ext cx="7924800" cy="1477328"/>
          </a:xfrm>
          <a:prstGeom prst="rect">
            <a:avLst/>
          </a:prstGeom>
          <a:noFill/>
        </p:spPr>
        <p:txBody>
          <a:bodyPr wrap="square">
            <a:spAutoFit/>
          </a:bodyPr>
          <a:lstStyle/>
          <a:p>
            <a:pPr algn="l"/>
            <a:r>
              <a:rPr lang="en-US" altLang="zh-CN" b="0" i="0" dirty="0">
                <a:solidFill>
                  <a:srgbClr val="333333"/>
                </a:solidFill>
                <a:effectLst/>
                <a:latin typeface="Times New Roman" panose="02020603050405020304" pitchFamily="18" charset="0"/>
                <a:cs typeface="Times New Roman" panose="02020603050405020304" pitchFamily="18" charset="0"/>
              </a:rPr>
              <a:t>If we want to test the one sided hypothesis that the effect in California is below zero, we can estimate the P-value as the proportion of times the effect in California is bigger than all the estimated effects.</a:t>
            </a:r>
          </a:p>
          <a:p>
            <a:br>
              <a:rPr lang="en-US" altLang="zh-CN" dirty="0"/>
            </a:br>
            <a:endParaRPr lang="zh-CN" altLang="en-US" dirty="0"/>
          </a:p>
        </p:txBody>
      </p:sp>
      <p:sp>
        <p:nvSpPr>
          <p:cNvPr id="6" name="文本框 5">
            <a:extLst>
              <a:ext uri="{FF2B5EF4-FFF2-40B4-BE49-F238E27FC236}">
                <a16:creationId xmlns:a16="http://schemas.microsoft.com/office/drawing/2014/main" id="{DDFBCFE7-9219-4EE8-A73B-E565AED34F01}"/>
              </a:ext>
            </a:extLst>
          </p:cNvPr>
          <p:cNvSpPr txBox="1"/>
          <p:nvPr/>
        </p:nvSpPr>
        <p:spPr>
          <a:xfrm>
            <a:off x="619125" y="4114800"/>
            <a:ext cx="7543800" cy="1754326"/>
          </a:xfrm>
          <a:prstGeom prst="rect">
            <a:avLst/>
          </a:prstGeom>
          <a:noFill/>
        </p:spPr>
        <p:txBody>
          <a:bodyPr wrap="square">
            <a:spAutoFit/>
          </a:bodyPr>
          <a:lstStyle/>
          <a:p>
            <a:r>
              <a:rPr lang="en-US" altLang="zh-CN" b="0" i="0" dirty="0">
                <a:solidFill>
                  <a:srgbClr val="333333"/>
                </a:solidFill>
                <a:effectLst/>
                <a:latin typeface="Times New Roman" panose="02020603050405020304" pitchFamily="18" charset="0"/>
                <a:cs typeface="Times New Roman" panose="02020603050405020304" pitchFamily="18" charset="0"/>
              </a:rPr>
              <a:t>As it turns out, the treatment effect for California in the year 2000 is -31, meaning that the intervention reduced the consumption of cigarettes by almost 31 packs. Out of all the other 34 placebo effects that we’ve estimated, only one is higher than the effect we found in California. So the p-value would be 0/35.</a:t>
            </a:r>
          </a:p>
          <a:p>
            <a:endParaRPr lang="en-US" altLang="zh-CN" dirty="0">
              <a:solidFill>
                <a:srgbClr val="333333"/>
              </a:solidFill>
              <a:latin typeface="Times New Roman" panose="02020603050405020304" pitchFamily="18" charset="0"/>
              <a:cs typeface="Times New Roman" panose="02020603050405020304" pitchFamily="18" charset="0"/>
            </a:endParaRPr>
          </a:p>
          <a:p>
            <a:r>
              <a:rPr lang="en-US" altLang="zh-CN" dirty="0">
                <a:solidFill>
                  <a:srgbClr val="333333"/>
                </a:solidFill>
                <a:latin typeface="Times New Roman" panose="02020603050405020304" pitchFamily="18" charset="0"/>
                <a:cs typeface="Times New Roman" panose="02020603050405020304" pitchFamily="18" charset="0"/>
              </a:rPr>
              <a:t>P value=0</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65627B56-0286-4704-82B3-B26960ED212B}"/>
              </a:ext>
            </a:extLst>
          </p:cNvPr>
          <p:cNvPicPr>
            <a:picLocks noChangeAspect="1"/>
          </p:cNvPicPr>
          <p:nvPr/>
        </p:nvPicPr>
        <p:blipFill>
          <a:blip r:embed="rId2"/>
          <a:stretch>
            <a:fillRect/>
          </a:stretch>
        </p:blipFill>
        <p:spPr>
          <a:xfrm>
            <a:off x="568325" y="3225165"/>
            <a:ext cx="3695700" cy="723900"/>
          </a:xfrm>
          <a:prstGeom prst="rect">
            <a:avLst/>
          </a:prstGeom>
        </p:spPr>
      </p:pic>
    </p:spTree>
    <p:extLst>
      <p:ext uri="{BB962C8B-B14F-4D97-AF65-F5344CB8AC3E}">
        <p14:creationId xmlns:p14="http://schemas.microsoft.com/office/powerpoint/2010/main" val="4220386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Synthetic Control</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E4F2D13-4EA6-41FD-9BE4-C4D468F51C78}"/>
              </a:ext>
            </a:extLst>
          </p:cNvPr>
          <p:cNvPicPr>
            <a:picLocks noChangeAspect="1"/>
          </p:cNvPicPr>
          <p:nvPr/>
        </p:nvPicPr>
        <p:blipFill>
          <a:blip r:embed="rId2"/>
          <a:stretch>
            <a:fillRect/>
          </a:stretch>
        </p:blipFill>
        <p:spPr>
          <a:xfrm>
            <a:off x="1600200" y="2438400"/>
            <a:ext cx="5562600" cy="3844311"/>
          </a:xfrm>
          <a:prstGeom prst="rect">
            <a:avLst/>
          </a:prstGeom>
        </p:spPr>
      </p:pic>
    </p:spTree>
    <p:extLst>
      <p:ext uri="{BB962C8B-B14F-4D97-AF65-F5344CB8AC3E}">
        <p14:creationId xmlns:p14="http://schemas.microsoft.com/office/powerpoint/2010/main" val="273007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Introduction</a:t>
            </a:r>
            <a:endParaRPr lang="zh-CN" altLang="zh-CN" b="1" dirty="0">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026A5929-8405-4B71-A98A-B29AD5A3391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87BF1FB7-3D28-49A6-8035-D87FE1F7FD12}"/>
              </a:ext>
            </a:extLst>
          </p:cNvPr>
          <p:cNvSpPr txBox="1"/>
          <p:nvPr/>
        </p:nvSpPr>
        <p:spPr>
          <a:xfrm>
            <a:off x="76200" y="6553200"/>
            <a:ext cx="4343400" cy="184666"/>
          </a:xfrm>
          <a:prstGeom prst="rect">
            <a:avLst/>
          </a:prstGeom>
          <a:noFill/>
        </p:spPr>
        <p:txBody>
          <a:bodyPr wrap="square">
            <a:spAutoFit/>
          </a:bodyPr>
          <a:lstStyle/>
          <a:p>
            <a:r>
              <a:rPr lang="en-US" altLang="zh-CN" sz="600" dirty="0"/>
              <a:t>Source:</a:t>
            </a:r>
            <a:r>
              <a:rPr lang="zh-CN" altLang="en-US" sz="600" dirty="0"/>
              <a:t> </a:t>
            </a:r>
            <a:r>
              <a:rPr lang="en-US" altLang="zh-CN" sz="600" dirty="0"/>
              <a:t>https://wytham.rbind.io/html/cbus_dsmeetup/econ_toolkit_2019-06-19.html#52</a:t>
            </a:r>
            <a:endParaRPr lang="zh-CN" altLang="en-US" sz="600" dirty="0"/>
          </a:p>
        </p:txBody>
      </p:sp>
      <p:pic>
        <p:nvPicPr>
          <p:cNvPr id="4" name="图片 3">
            <a:extLst>
              <a:ext uri="{FF2B5EF4-FFF2-40B4-BE49-F238E27FC236}">
                <a16:creationId xmlns:a16="http://schemas.microsoft.com/office/drawing/2014/main" id="{EDC70C52-6715-44AA-851B-8F83E928AA27}"/>
              </a:ext>
            </a:extLst>
          </p:cNvPr>
          <p:cNvPicPr>
            <a:picLocks noChangeAspect="1"/>
          </p:cNvPicPr>
          <p:nvPr/>
        </p:nvPicPr>
        <p:blipFill>
          <a:blip r:embed="rId2"/>
          <a:stretch>
            <a:fillRect/>
          </a:stretch>
        </p:blipFill>
        <p:spPr>
          <a:xfrm>
            <a:off x="581025" y="2743200"/>
            <a:ext cx="7620000" cy="1940567"/>
          </a:xfrm>
          <a:prstGeom prst="rect">
            <a:avLst/>
          </a:prstGeom>
        </p:spPr>
      </p:pic>
    </p:spTree>
    <p:extLst>
      <p:ext uri="{BB962C8B-B14F-4D97-AF65-F5344CB8AC3E}">
        <p14:creationId xmlns:p14="http://schemas.microsoft.com/office/powerpoint/2010/main" val="120500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Propensity Score Matching</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F89373C-FBE9-4CC9-A3D3-54E14011CD14}"/>
              </a:ext>
            </a:extLst>
          </p:cNvPr>
          <p:cNvSpPr txBox="1"/>
          <p:nvPr/>
        </p:nvSpPr>
        <p:spPr>
          <a:xfrm>
            <a:off x="581025" y="2667000"/>
            <a:ext cx="7924800" cy="2308324"/>
          </a:xfrm>
          <a:prstGeom prst="rect">
            <a:avLst/>
          </a:prstGeom>
          <a:noFill/>
        </p:spPr>
        <p:txBody>
          <a:bodyPr wrap="square">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In this section, we will briefly cover the two types of data that is relevant in analyzing causality. Before we start, let’s get aligned on three key terms:</a:t>
            </a:r>
            <a:br>
              <a:rPr lang="en-US" altLang="zh-CN" dirty="0">
                <a:latin typeface="Times New Roman" panose="02020603050405020304" pitchFamily="18" charset="0"/>
                <a:cs typeface="Times New Roman" panose="02020603050405020304" pitchFamily="18" charset="0"/>
              </a:rPr>
            </a:br>
            <a:r>
              <a:rPr lang="en-US" altLang="zh-CN" b="0" i="0" dirty="0">
                <a:solidFill>
                  <a:srgbClr val="292929"/>
                </a:solidFill>
                <a:effectLst/>
                <a:latin typeface="Times New Roman" panose="02020603050405020304" pitchFamily="18" charset="0"/>
                <a:cs typeface="Times New Roman" panose="02020603050405020304" pitchFamily="18" charset="0"/>
              </a:rPr>
              <a:t>◼</a:t>
            </a:r>
            <a:r>
              <a:rPr lang="en-US" altLang="zh-CN" b="1" i="0" dirty="0">
                <a:solidFill>
                  <a:srgbClr val="292929"/>
                </a:solidFill>
                <a:effectLst/>
                <a:latin typeface="Times New Roman" panose="02020603050405020304" pitchFamily="18" charset="0"/>
                <a:cs typeface="Times New Roman" panose="02020603050405020304" pitchFamily="18" charset="0"/>
              </a:rPr>
              <a:t> Outcome variable:</a:t>
            </a:r>
            <a:r>
              <a:rPr lang="en-US" altLang="zh-CN" b="0" i="0" dirty="0">
                <a:solidFill>
                  <a:srgbClr val="292929"/>
                </a:solidFill>
                <a:effectLst/>
                <a:latin typeface="Times New Roman" panose="02020603050405020304" pitchFamily="18" charset="0"/>
                <a:cs typeface="Times New Roman" panose="02020603050405020304" pitchFamily="18" charset="0"/>
              </a:rPr>
              <a:t> A variable of interest for which we want to understand treatment’s effect on. This is the </a:t>
            </a:r>
            <a:r>
              <a:rPr lang="en-US" altLang="zh-CN" b="0" i="1" dirty="0">
                <a:solidFill>
                  <a:srgbClr val="292929"/>
                </a:solidFill>
                <a:effectLst/>
                <a:latin typeface="Times New Roman" panose="02020603050405020304" pitchFamily="18" charset="0"/>
                <a:cs typeface="Times New Roman" panose="02020603050405020304" pitchFamily="18" charset="0"/>
              </a:rPr>
              <a:t>effect</a:t>
            </a:r>
            <a:r>
              <a:rPr lang="en-US" altLang="zh-CN" b="0" i="0" dirty="0">
                <a:solidFill>
                  <a:srgbClr val="292929"/>
                </a:solidFill>
                <a:effectLst/>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en-US" altLang="zh-CN" b="0" i="0" dirty="0">
                <a:solidFill>
                  <a:srgbClr val="292929"/>
                </a:solidFill>
                <a:effectLst/>
                <a:latin typeface="Times New Roman" panose="02020603050405020304" pitchFamily="18" charset="0"/>
                <a:cs typeface="Times New Roman" panose="02020603050405020304" pitchFamily="18" charset="0"/>
              </a:rPr>
              <a:t>◼ </a:t>
            </a:r>
            <a:r>
              <a:rPr lang="en-US" altLang="zh-CN" b="1" i="0" dirty="0">
                <a:solidFill>
                  <a:srgbClr val="292929"/>
                </a:solidFill>
                <a:effectLst/>
                <a:latin typeface="Times New Roman" panose="02020603050405020304" pitchFamily="18" charset="0"/>
                <a:cs typeface="Times New Roman" panose="02020603050405020304" pitchFamily="18" charset="0"/>
              </a:rPr>
              <a:t>Treatment variable:</a:t>
            </a:r>
            <a:r>
              <a:rPr lang="en-US" altLang="zh-CN" b="0" i="0" dirty="0">
                <a:solidFill>
                  <a:srgbClr val="292929"/>
                </a:solidFill>
                <a:effectLst/>
                <a:latin typeface="Times New Roman" panose="02020603050405020304" pitchFamily="18" charset="0"/>
                <a:cs typeface="Times New Roman" panose="02020603050405020304" pitchFamily="18" charset="0"/>
              </a:rPr>
              <a:t> A variable of interest for which we want to understand its impact on the outcome variable. This is the </a:t>
            </a:r>
            <a:r>
              <a:rPr lang="en-US" altLang="zh-CN" b="0" i="1" dirty="0">
                <a:solidFill>
                  <a:srgbClr val="292929"/>
                </a:solidFill>
                <a:effectLst/>
                <a:latin typeface="Times New Roman" panose="02020603050405020304" pitchFamily="18" charset="0"/>
                <a:cs typeface="Times New Roman" panose="02020603050405020304" pitchFamily="18" charset="0"/>
              </a:rPr>
              <a:t>cause</a:t>
            </a:r>
            <a:r>
              <a:rPr lang="en-US" altLang="zh-CN" b="0" i="0" dirty="0">
                <a:solidFill>
                  <a:srgbClr val="292929"/>
                </a:solidFill>
                <a:effectLst/>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en-US" altLang="zh-CN" b="0" i="0" dirty="0">
                <a:solidFill>
                  <a:srgbClr val="292929"/>
                </a:solidFill>
                <a:effectLst/>
                <a:latin typeface="Times New Roman" panose="02020603050405020304" pitchFamily="18" charset="0"/>
                <a:cs typeface="Times New Roman" panose="02020603050405020304" pitchFamily="18" charset="0"/>
              </a:rPr>
              <a:t>◼ </a:t>
            </a:r>
            <a:r>
              <a:rPr lang="en-US" altLang="zh-CN" b="1" i="0" dirty="0">
                <a:solidFill>
                  <a:srgbClr val="292929"/>
                </a:solidFill>
                <a:effectLst/>
                <a:latin typeface="Times New Roman" panose="02020603050405020304" pitchFamily="18" charset="0"/>
                <a:cs typeface="Times New Roman" panose="02020603050405020304" pitchFamily="18" charset="0"/>
              </a:rPr>
              <a:t>Confounding variable: </a:t>
            </a:r>
            <a:r>
              <a:rPr lang="en-US" altLang="zh-CN" b="0" i="0" dirty="0">
                <a:solidFill>
                  <a:srgbClr val="292929"/>
                </a:solidFill>
                <a:effectLst/>
                <a:latin typeface="Times New Roman" panose="02020603050405020304" pitchFamily="18" charset="0"/>
                <a:cs typeface="Times New Roman" panose="02020603050405020304" pitchFamily="18" charset="0"/>
              </a:rPr>
              <a:t>A</a:t>
            </a:r>
            <a:r>
              <a:rPr lang="en-US" altLang="zh-CN" b="1" i="0" dirty="0">
                <a:solidFill>
                  <a:srgbClr val="292929"/>
                </a:solidFill>
                <a:effectLst/>
                <a:latin typeface="Times New Roman" panose="02020603050405020304" pitchFamily="18" charset="0"/>
                <a:cs typeface="Times New Roman" panose="02020603050405020304" pitchFamily="18" charset="0"/>
              </a:rPr>
              <a:t> </a:t>
            </a:r>
            <a:r>
              <a:rPr lang="en-US" altLang="zh-CN" b="0" i="0" dirty="0">
                <a:solidFill>
                  <a:srgbClr val="292929"/>
                </a:solidFill>
                <a:effectLst/>
                <a:latin typeface="Times New Roman" panose="02020603050405020304" pitchFamily="18" charset="0"/>
                <a:cs typeface="Times New Roman" panose="02020603050405020304" pitchFamily="18" charset="0"/>
              </a:rPr>
              <a:t>variable that influences both the selection of treatment and the outcome variables. In some context, this is also referred to as </a:t>
            </a:r>
            <a:r>
              <a:rPr lang="en-US" altLang="zh-CN" b="0" i="1" dirty="0">
                <a:solidFill>
                  <a:srgbClr val="292929"/>
                </a:solidFill>
                <a:effectLst/>
                <a:latin typeface="Times New Roman" panose="02020603050405020304" pitchFamily="18" charset="0"/>
                <a:cs typeface="Times New Roman" panose="02020603050405020304" pitchFamily="18" charset="0"/>
              </a:rPr>
              <a:t>covariate</a:t>
            </a:r>
            <a:r>
              <a:rPr lang="en-US" altLang="zh-CN" b="0" i="0" dirty="0">
                <a:solidFill>
                  <a:srgbClr val="292929"/>
                </a:solidFill>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266DF81-371E-4967-A645-FBC754EE2EF7}"/>
              </a:ext>
            </a:extLst>
          </p:cNvPr>
          <p:cNvSpPr txBox="1"/>
          <p:nvPr/>
        </p:nvSpPr>
        <p:spPr>
          <a:xfrm>
            <a:off x="381000" y="6203269"/>
            <a:ext cx="5638800" cy="261610"/>
          </a:xfrm>
          <a:prstGeom prst="rect">
            <a:avLst/>
          </a:prstGeom>
          <a:noFill/>
        </p:spPr>
        <p:txBody>
          <a:bodyPr wrap="square">
            <a:spAutoFit/>
          </a:bodyPr>
          <a:lstStyle/>
          <a:p>
            <a:r>
              <a:rPr lang="en-US" altLang="zh-CN" sz="1050" dirty="0"/>
              <a:t>Source</a:t>
            </a:r>
            <a:r>
              <a:rPr lang="zh-CN" altLang="en-US" sz="1050" dirty="0"/>
              <a:t>：</a:t>
            </a:r>
            <a:r>
              <a:rPr lang="en-US" altLang="zh-CN" sz="1050" dirty="0"/>
              <a:t>https://towardsdatascience.com/propensity-score-matching-a0d373863eec</a:t>
            </a:r>
            <a:endParaRPr lang="zh-CN" altLang="en-US" sz="1050" dirty="0"/>
          </a:p>
        </p:txBody>
      </p:sp>
    </p:spTree>
    <p:extLst>
      <p:ext uri="{BB962C8B-B14F-4D97-AF65-F5344CB8AC3E}">
        <p14:creationId xmlns:p14="http://schemas.microsoft.com/office/powerpoint/2010/main" val="27282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Propensity Score Matching</a:t>
            </a:r>
            <a:endParaRPr lang="zh-CN" altLang="zh-CN" b="1"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6FF18BB8-F650-43F5-A20B-D6EBDB69F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797175"/>
            <a:ext cx="5477189"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077638"/>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红利">
  <a:themeElements>
    <a:clrScheme name="红利">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4439</TotalTime>
  <Words>3621</Words>
  <Application>Microsoft Office PowerPoint</Application>
  <PresentationFormat>全屏显示(4:3)</PresentationFormat>
  <Paragraphs>195</Paragraphs>
  <Slides>61</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61</vt:i4>
      </vt:variant>
    </vt:vector>
  </HeadingPairs>
  <TitlesOfParts>
    <vt:vector size="71" baseType="lpstr">
      <vt:lpstr>-apple-system</vt:lpstr>
      <vt:lpstr>PingFang SC</vt:lpstr>
      <vt:lpstr>华文中宋</vt:lpstr>
      <vt:lpstr>宋体</vt:lpstr>
      <vt:lpstr>Arial</vt:lpstr>
      <vt:lpstr>Gill Sans MT</vt:lpstr>
      <vt:lpstr>Times New Roman</vt:lpstr>
      <vt:lpstr>Wingdings 2</vt:lpstr>
      <vt:lpstr>1_Default Design</vt:lpstr>
      <vt:lpstr>红利</vt:lpstr>
      <vt:lpstr>Chapter 10.  matching models</vt:lpstr>
      <vt:lpstr>oUTLINE</vt:lpstr>
      <vt:lpstr>1 Introduction</vt:lpstr>
      <vt:lpstr>1 Introduction</vt:lpstr>
      <vt:lpstr>1 Introduction</vt:lpstr>
      <vt:lpstr>1 Introduction</vt:lpstr>
      <vt:lpstr>1 Introduction</vt:lpstr>
      <vt:lpstr>2 Propensity Score Matching</vt:lpstr>
      <vt:lpstr>2 Propensity Score Matching</vt:lpstr>
      <vt:lpstr>2 PSM - Experimental data </vt:lpstr>
      <vt:lpstr>2 PSM - Experimental data </vt:lpstr>
      <vt:lpstr>2 PSM - Experimental data </vt:lpstr>
      <vt:lpstr>2 PSM - Observational data</vt:lpstr>
      <vt:lpstr>2.0 PSM – oveall Steps</vt:lpstr>
      <vt:lpstr>2.1 PSM - Collect data</vt:lpstr>
      <vt:lpstr>2.1 PSM - Collect data</vt:lpstr>
      <vt:lpstr>2.1 PSM - Collect data</vt:lpstr>
      <vt:lpstr>2.1 PSM - Collect data</vt:lpstr>
      <vt:lpstr>2.1 PSM - Collect data</vt:lpstr>
      <vt:lpstr>2.2.1 PSM - Estimate propensity scores</vt:lpstr>
      <vt:lpstr>2.2.1 PSM - Estimate propensity scores</vt:lpstr>
      <vt:lpstr>2.2.1 PSM - Estimate propensity scores</vt:lpstr>
      <vt:lpstr>2.2.2 PSM - Estimate propensity scores</vt:lpstr>
      <vt:lpstr>2.2.2 PSM - Estimate propensity scores</vt:lpstr>
      <vt:lpstr>2.2.2 PSM - Estimate propensity scores</vt:lpstr>
      <vt:lpstr>2.2.2 PSM - Estimate propensity scores</vt:lpstr>
      <vt:lpstr>2.2.2 PSM - Estimate propensity scores</vt:lpstr>
      <vt:lpstr>2.2.3 PSM - Estimate propensity scores</vt:lpstr>
      <vt:lpstr>2.3 PSM – Match records</vt:lpstr>
      <vt:lpstr>2.3 PSM – Match records</vt:lpstr>
      <vt:lpstr>2.3 PSM – Match records - Stata</vt:lpstr>
      <vt:lpstr>2.3 PSM – Match records - Stata</vt:lpstr>
      <vt:lpstr>2.4 PSM –  Evaluate matching</vt:lpstr>
      <vt:lpstr>2.4 PSM –  Evaluate matching</vt:lpstr>
      <vt:lpstr>2.4 PSM –  Evaluate matching</vt:lpstr>
      <vt:lpstr>2.4 PSM –  Evaluate matching</vt:lpstr>
      <vt:lpstr>2.5 PSM –   Evaluate treatment effect</vt:lpstr>
      <vt:lpstr>2.5 PSM –   Evaluate treatment effect</vt:lpstr>
      <vt:lpstr>2.5 PSM –   Evaluate treatment effect</vt:lpstr>
      <vt:lpstr>2.5 PSM –   Evaluate treatment effect</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lpstr>3 Synthetic Control</vt:lpstr>
    </vt:vector>
  </TitlesOfParts>
  <Company>University of Tampa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Financial Statements</dc:title>
  <dc:creator>Kent P. Ragan</dc:creator>
  <cp:lastModifiedBy>admin</cp:lastModifiedBy>
  <cp:revision>601</cp:revision>
  <cp:lastPrinted>1601-01-01T00:00:00Z</cp:lastPrinted>
  <dcterms:created xsi:type="dcterms:W3CDTF">2000-08-09T23:59:09Z</dcterms:created>
  <dcterms:modified xsi:type="dcterms:W3CDTF">2023-11-01T15:31:12Z</dcterms:modified>
</cp:coreProperties>
</file>